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28" r:id="rId2"/>
    <p:sldId id="504" r:id="rId3"/>
    <p:sldId id="505" r:id="rId4"/>
    <p:sldId id="506" r:id="rId5"/>
    <p:sldId id="507" r:id="rId6"/>
    <p:sldId id="508" r:id="rId7"/>
    <p:sldId id="509" r:id="rId8"/>
    <p:sldId id="497" r:id="rId9"/>
    <p:sldId id="499" r:id="rId10"/>
    <p:sldId id="503" r:id="rId11"/>
    <p:sldId id="493" r:id="rId12"/>
    <p:sldId id="485" r:id="rId13"/>
    <p:sldId id="51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72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2DEBED-3263-4C90-A449-B23CE7B909C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00780-EC4A-4FEA-A4C1-B60DDBED82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054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F5F4C6E2-D0CF-46A3-9A10-DFB69C2451A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3D427F27-17D2-4F58-B41F-7AC93167272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/>
              <a:t>A PPT presentation for staff to raise awareness of dyslexia.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/>
              <a:t>Hand out true/false paddles to show for each question or give questions on a grid for staff to discuss &amp; answer true/false.</a:t>
            </a: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12B5BB95-F7F0-44F8-8904-63A6AEFB43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B9BBA6-6BEF-46A1-BD44-7B3170C71422}" type="slidenum">
              <a:rPr lang="en-GB" altLang="en-US" sz="1300" smtClean="0"/>
              <a:pPr>
                <a:spcBef>
                  <a:spcPct val="0"/>
                </a:spcBef>
              </a:pPr>
              <a:t>1</a:t>
            </a:fld>
            <a:endParaRPr lang="en-GB" altLang="en-US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37E0A1-7EB1-480B-B417-0C70B76F1BA3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5992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065A10-8265-4E98-8715-F08F19367E5E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6969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dirty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D407E4-DB1B-49CE-BCD1-C4E4003F5015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6348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5EC859-54F8-4B09-8F78-5B2C8CFF41E7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60746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5EC859-54F8-4B09-8F78-5B2C8CFF41E7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4193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8C44E-C159-4D83-8E98-438697B087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E4A693-F95C-422B-925F-5C70B716F0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BC778-B37A-48E6-A511-7E1ABB5D2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753C-616E-4136-9C8B-D2DAFCE66DE0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B91E33-0978-4EA8-AA0A-DCAC45D41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6A8EE-669B-48D5-B4EE-2F646FDC5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EF503-1806-4175-B72D-9E4F5F263C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994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0F5AF-23BD-4828-BCBA-FC1FE51AA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4F2D9D-AECF-4BEE-BBAB-2BC6B3F4D6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948F8-9524-41A0-8D1F-34E7F6113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753C-616E-4136-9C8B-D2DAFCE66DE0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30CE0-B1CC-4E19-A7DB-B6CEBB3E5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79CE-A268-4420-9918-8DBEF0B27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EF503-1806-4175-B72D-9E4F5F263C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07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2D7A82-33A5-442C-9BAD-18773CA830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6DA6AC-00C4-4799-8D2F-32BD33718A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45671-C285-4030-8866-2C17931C0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753C-616E-4136-9C8B-D2DAFCE66DE0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655A8-8A0C-4693-8FDB-51EAAE173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82DA1-D8BD-4169-9561-3680C6855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EF503-1806-4175-B72D-9E4F5F263C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296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AA28A-C43D-4400-BA24-7C6A79B34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72F45-27F5-4BE6-9A4D-BBB26420E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80B34A-7CAD-4328-8D89-716350FBF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753C-616E-4136-9C8B-D2DAFCE66DE0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27F74-5588-4BA5-AACB-83B8C7D38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CAD9B-9947-4D55-8A78-72C135D50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EF503-1806-4175-B72D-9E4F5F263C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376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1EA52-798C-4575-BCB8-8BB41DCEE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CCAED8-EBB5-493B-9C2C-8A331C121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538A8-A777-4221-B048-4CCD18498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753C-616E-4136-9C8B-D2DAFCE66DE0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A2CADA-728B-41BB-B8BF-F9FFF4DE7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A55273-8BFD-485C-9F4A-339C97985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EF503-1806-4175-B72D-9E4F5F263C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537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C7A7A-852A-4F18-BD13-43D4F1161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06528-ADCE-41F0-ACAE-17558D337B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D307D1-B165-4E47-AED6-5FFB2CFBAF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3F20E3-05CB-4633-8AA2-F84068190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753C-616E-4136-9C8B-D2DAFCE66DE0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CEAD32-579E-4989-8819-169140D1F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CF4EFD-50D2-4024-9B3C-B34698C5D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EF503-1806-4175-B72D-9E4F5F263C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356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EAFF0-ABDD-43D8-9851-F01C747E9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D19CF8-F4AB-456A-ADC5-996A8201FB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500217-A079-4B30-81E9-37687448EF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39AF8-711D-4F9A-9F92-92CDA0CF75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035CA5-7729-44CE-B210-DA21ACA111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D0A91F-AE97-4ADA-9554-215BED03B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753C-616E-4136-9C8B-D2DAFCE66DE0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1F2D8A-6085-45E9-AC24-46861957C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C49E7C-1A28-477C-8471-B317D25CF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EF503-1806-4175-B72D-9E4F5F263C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437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3E5FE-E102-4A81-86A8-3914F1145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B20943-68F5-4898-A12C-C7B1DD765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753C-616E-4136-9C8B-D2DAFCE66DE0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7828F4-40DF-4FDC-B8D0-60FF4B36C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3129BB-1545-4061-86AB-974E9EA75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EF503-1806-4175-B72D-9E4F5F263C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184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1D9296-05BA-4B61-A192-36491735B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753C-616E-4136-9C8B-D2DAFCE66DE0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07A8-669A-422E-9B1E-833104EE6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FD13E8-DB5F-4E3D-B961-E9F591598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EF503-1806-4175-B72D-9E4F5F263C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971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30FBC-09DD-45B7-9AA6-1184EA80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A3CB1-EA9C-4D8A-8198-ED4542F20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330E2E-2B05-4289-9ED3-379DB98ABF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C7ABC6-A095-4B48-B7CD-D69B35C30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753C-616E-4136-9C8B-D2DAFCE66DE0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1A6E30-4815-4EB0-827F-BFE2D11F9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B8FC57-0154-46BF-A4BC-C7A7F5A45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EF503-1806-4175-B72D-9E4F5F263C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146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5A3C6-C2F6-48DF-BFAA-17782DF18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523123-771F-4BCE-86AC-C6F23C1654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178986-237F-4BA9-9E64-2E0F3D098E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DFF39A-DCA6-4A6D-89B8-F64B4A1F2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753C-616E-4136-9C8B-D2DAFCE66DE0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E55D1A-FF31-4062-8E8E-79293E4CE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B73B05-72AE-4481-8A8E-8DBAD8997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EF503-1806-4175-B72D-9E4F5F263C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539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335D7-E30A-4377-9508-1B386E181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6751F8-32DF-4D74-9894-58C634029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D7839-156C-43BC-8DF4-FA33CE2669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3753C-616E-4136-9C8B-D2DAFCE66DE0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E9029-6A67-49C5-9D46-3A65FEB3AB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FD1F3-7346-46BE-8B34-EC922F2CF9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EF503-1806-4175-B72D-9E4F5F263C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166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libela.org/prozor-u-svijet/4080-djevojcice-i-djecaci-su-vise-slicni-nego-razliciti/" TargetMode="External"/><Relationship Id="rId4" Type="http://schemas.openxmlformats.org/officeDocument/2006/relationships/image" Target="../media/image1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lternative_medicine" TargetMode="External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-sa/3.0/" TargetMode="Externa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versity.org/wiki/Motivation_and_emotion/Book/2016/Dyslexia_and_negative_emotions" TargetMode="External"/><Relationship Id="rId4" Type="http://schemas.openxmlformats.org/officeDocument/2006/relationships/image" Target="../media/image1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lickr.com/photos/147607961@N02/3467180959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freeology.com/numbers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tljazznotes.blogspot.com/2012_04_01_archive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flickr.com/photos/wecometolearn/8383245717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pring.org.uk/2015/03/teachers-unconsciously-put-girls-off-math-and-science-study-finds.php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IQ_Student_Accommodation" TargetMode="Externa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eativecommons.org/licenses/by-sa/3.0/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://neurowiki2013.wikidot.com/individual:tagged-for-failure-creb-cbp-and-other-molecules-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>
            <a:extLst>
              <a:ext uri="{FF2B5EF4-FFF2-40B4-BE49-F238E27FC236}">
                <a16:creationId xmlns:a16="http://schemas.microsoft.com/office/drawing/2014/main" id="{14616B32-66E1-4FD6-8C70-2A3BDE8CAA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438" y="476250"/>
            <a:ext cx="4127500" cy="558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itle 1">
            <a:extLst>
              <a:ext uri="{FF2B5EF4-FFF2-40B4-BE49-F238E27FC236}">
                <a16:creationId xmlns:a16="http://schemas.microsoft.com/office/drawing/2014/main" id="{F0D73164-FAE2-4C9E-A351-8B9A6CB2A32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63750" y="2708276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dirty="0"/>
              <a:t>Dyscalculia Awareness Quiz</a:t>
            </a:r>
            <a:br>
              <a:rPr lang="en-GB" altLang="en-US" dirty="0"/>
            </a:br>
            <a:r>
              <a:rPr lang="en-GB" altLang="en-US" dirty="0"/>
              <a:t>True or False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043341E-BA65-4797-BCF8-9217F1EDA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www.judyhornigold.co.uk</a:t>
            </a: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>
            <a:extLst>
              <a:ext uri="{FF2B5EF4-FFF2-40B4-BE49-F238E27FC236}">
                <a16:creationId xmlns:a16="http://schemas.microsoft.com/office/drawing/2014/main" id="{B4D3D850-2041-4B7C-AED9-54DA385B1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5707F116-8EC0-4822-9067-186AC8C96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38684" y="1316432"/>
            <a:ext cx="4225136" cy="42251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49F1A7E4-819D-4D21-8E8B-32671A9F9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563919" y="753376"/>
            <a:ext cx="5353835" cy="5353835"/>
          </a:xfrm>
          <a:custGeom>
            <a:avLst/>
            <a:gdLst>
              <a:gd name="connsiteX0" fmla="*/ 690507 w 5353835"/>
              <a:gd name="connsiteY0" fmla="*/ 5273742 h 5353835"/>
              <a:gd name="connsiteX1" fmla="*/ 4938299 w 5353835"/>
              <a:gd name="connsiteY1" fmla="*/ 5273742 h 5353835"/>
              <a:gd name="connsiteX2" fmla="*/ 4858206 w 5353835"/>
              <a:gd name="connsiteY2" fmla="*/ 5353835 h 5353835"/>
              <a:gd name="connsiteX3" fmla="*/ 770600 w 5353835"/>
              <a:gd name="connsiteY3" fmla="*/ 5353835 h 5353835"/>
              <a:gd name="connsiteX4" fmla="*/ 433255 w 5353835"/>
              <a:gd name="connsiteY4" fmla="*/ 80093 h 5353835"/>
              <a:gd name="connsiteX5" fmla="*/ 51334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58206 h 5353835"/>
              <a:gd name="connsiteX8" fmla="*/ 5273742 w 5353835"/>
              <a:gd name="connsiteY8" fmla="*/ 4938299 h 5353835"/>
              <a:gd name="connsiteX9" fmla="*/ 5273742 w 5353835"/>
              <a:gd name="connsiteY9" fmla="*/ 80093 h 5353835"/>
              <a:gd name="connsiteX10" fmla="*/ 0 w 5353835"/>
              <a:gd name="connsiteY10" fmla="*/ 513348 h 5353835"/>
              <a:gd name="connsiteX11" fmla="*/ 80093 w 5353835"/>
              <a:gd name="connsiteY11" fmla="*/ 433255 h 5353835"/>
              <a:gd name="connsiteX12" fmla="*/ 80093 w 5353835"/>
              <a:gd name="connsiteY12" fmla="*/ 4663328 h 5353835"/>
              <a:gd name="connsiteX13" fmla="*/ 0 w 5353835"/>
              <a:gd name="connsiteY13" fmla="*/ 4583235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7" y="5273742"/>
                </a:moveTo>
                <a:lnTo>
                  <a:pt x="4938299" y="5273742"/>
                </a:lnTo>
                <a:lnTo>
                  <a:pt x="4858206" y="5353835"/>
                </a:lnTo>
                <a:lnTo>
                  <a:pt x="770600" y="5353835"/>
                </a:lnTo>
                <a:close/>
                <a:moveTo>
                  <a:pt x="433255" y="80093"/>
                </a:moveTo>
                <a:lnTo>
                  <a:pt x="513348" y="0"/>
                </a:lnTo>
                <a:lnTo>
                  <a:pt x="5353835" y="0"/>
                </a:lnTo>
                <a:lnTo>
                  <a:pt x="5353835" y="4858206"/>
                </a:lnTo>
                <a:lnTo>
                  <a:pt x="5273742" y="4938299"/>
                </a:lnTo>
                <a:lnTo>
                  <a:pt x="5273742" y="80093"/>
                </a:lnTo>
                <a:close/>
                <a:moveTo>
                  <a:pt x="0" y="513348"/>
                </a:moveTo>
                <a:lnTo>
                  <a:pt x="80093" y="433255"/>
                </a:lnTo>
                <a:lnTo>
                  <a:pt x="80093" y="4663328"/>
                </a:lnTo>
                <a:lnTo>
                  <a:pt x="0" y="45832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701" y="2452526"/>
            <a:ext cx="4248318" cy="195294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080808"/>
                </a:solidFill>
              </a:rPr>
              <a:t>9.Dyscalculia is more common in girls than boys.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0C661B50-6929-49AE-B678-D23F22C94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44943" y="1682590"/>
            <a:ext cx="856138" cy="856138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FA4D2597-A2FE-4B0C-BB1F-540C5F25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46635" y="1669247"/>
            <a:ext cx="381459" cy="381459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603" name="Content Placeholder 3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2"/>
          <a:stretch/>
        </p:blipFill>
        <p:spPr>
          <a:xfrm>
            <a:off x="8090414" y="441377"/>
            <a:ext cx="2826756" cy="2826756"/>
          </a:xfrm>
          <a:prstGeom prst="rect">
            <a:avLst/>
          </a:prstGeom>
        </p:spPr>
      </p:pic>
      <p:sp>
        <p:nvSpPr>
          <p:cNvPr id="97" name="Rectangle 96">
            <a:extLst>
              <a:ext uri="{FF2B5EF4-FFF2-40B4-BE49-F238E27FC236}">
                <a16:creationId xmlns:a16="http://schemas.microsoft.com/office/drawing/2014/main" id="{DA103EBF-224C-44F4-ACE5-79865767D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71328" y="5264552"/>
            <a:ext cx="723097" cy="72309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87A5F9AD-A73A-480E-A9D0-4B4234677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655277" y="5293530"/>
            <a:ext cx="322181" cy="322182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group of men standing next to a person posing for a picture&#10;&#10;Description automatically generated">
            <a:extLst>
              <a:ext uri="{FF2B5EF4-FFF2-40B4-BE49-F238E27FC236}">
                <a16:creationId xmlns:a16="http://schemas.microsoft.com/office/drawing/2014/main" id="{08493A3C-FB19-45C9-86EE-D4AA5665B5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774740" y="3589867"/>
            <a:ext cx="3458103" cy="2766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564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B4D3D850-2041-4B7C-AED9-54DA385B1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707F116-8EC0-4822-9067-186AC8C96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38684" y="1316432"/>
            <a:ext cx="4225136" cy="42251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9F1A7E4-819D-4D21-8E8B-32671A9F9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563919" y="753376"/>
            <a:ext cx="5353835" cy="5353835"/>
          </a:xfrm>
          <a:custGeom>
            <a:avLst/>
            <a:gdLst>
              <a:gd name="connsiteX0" fmla="*/ 690507 w 5353835"/>
              <a:gd name="connsiteY0" fmla="*/ 5273742 h 5353835"/>
              <a:gd name="connsiteX1" fmla="*/ 4938299 w 5353835"/>
              <a:gd name="connsiteY1" fmla="*/ 5273742 h 5353835"/>
              <a:gd name="connsiteX2" fmla="*/ 4858206 w 5353835"/>
              <a:gd name="connsiteY2" fmla="*/ 5353835 h 5353835"/>
              <a:gd name="connsiteX3" fmla="*/ 770600 w 5353835"/>
              <a:gd name="connsiteY3" fmla="*/ 5353835 h 5353835"/>
              <a:gd name="connsiteX4" fmla="*/ 433255 w 5353835"/>
              <a:gd name="connsiteY4" fmla="*/ 80093 h 5353835"/>
              <a:gd name="connsiteX5" fmla="*/ 51334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58206 h 5353835"/>
              <a:gd name="connsiteX8" fmla="*/ 5273742 w 5353835"/>
              <a:gd name="connsiteY8" fmla="*/ 4938299 h 5353835"/>
              <a:gd name="connsiteX9" fmla="*/ 5273742 w 5353835"/>
              <a:gd name="connsiteY9" fmla="*/ 80093 h 5353835"/>
              <a:gd name="connsiteX10" fmla="*/ 0 w 5353835"/>
              <a:gd name="connsiteY10" fmla="*/ 513348 h 5353835"/>
              <a:gd name="connsiteX11" fmla="*/ 80093 w 5353835"/>
              <a:gd name="connsiteY11" fmla="*/ 433255 h 5353835"/>
              <a:gd name="connsiteX12" fmla="*/ 80093 w 5353835"/>
              <a:gd name="connsiteY12" fmla="*/ 4663328 h 5353835"/>
              <a:gd name="connsiteX13" fmla="*/ 0 w 5353835"/>
              <a:gd name="connsiteY13" fmla="*/ 4583235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7" y="5273742"/>
                </a:moveTo>
                <a:lnTo>
                  <a:pt x="4938299" y="5273742"/>
                </a:lnTo>
                <a:lnTo>
                  <a:pt x="4858206" y="5353835"/>
                </a:lnTo>
                <a:lnTo>
                  <a:pt x="770600" y="5353835"/>
                </a:lnTo>
                <a:close/>
                <a:moveTo>
                  <a:pt x="433255" y="80093"/>
                </a:moveTo>
                <a:lnTo>
                  <a:pt x="513348" y="0"/>
                </a:lnTo>
                <a:lnTo>
                  <a:pt x="5353835" y="0"/>
                </a:lnTo>
                <a:lnTo>
                  <a:pt x="5353835" y="4858206"/>
                </a:lnTo>
                <a:lnTo>
                  <a:pt x="5273742" y="4938299"/>
                </a:lnTo>
                <a:lnTo>
                  <a:pt x="5273742" y="80093"/>
                </a:lnTo>
                <a:close/>
                <a:moveTo>
                  <a:pt x="0" y="513348"/>
                </a:moveTo>
                <a:lnTo>
                  <a:pt x="80093" y="433255"/>
                </a:lnTo>
                <a:lnTo>
                  <a:pt x="80093" y="4663328"/>
                </a:lnTo>
                <a:lnTo>
                  <a:pt x="0" y="45832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701" y="2452526"/>
            <a:ext cx="4248318" cy="195294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br>
              <a:rPr lang="en-US" sz="3300" dirty="0">
                <a:solidFill>
                  <a:srgbClr val="080808"/>
                </a:solidFill>
              </a:rPr>
            </a:br>
            <a:r>
              <a:rPr lang="en-US" sz="3300" b="1" dirty="0">
                <a:solidFill>
                  <a:srgbClr val="080808"/>
                </a:solidFill>
              </a:rPr>
              <a:t>10.Dyscalculia can be cured.</a:t>
            </a:r>
            <a:br>
              <a:rPr lang="en-US" sz="3300" b="1" dirty="0">
                <a:solidFill>
                  <a:srgbClr val="080808"/>
                </a:solidFill>
              </a:rPr>
            </a:br>
            <a:endParaRPr lang="en-US" sz="3300" b="1" dirty="0">
              <a:solidFill>
                <a:srgbClr val="080808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C661B50-6929-49AE-B678-D23F22C94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44943" y="1682590"/>
            <a:ext cx="856138" cy="856138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A4D2597-A2FE-4B0C-BB1F-540C5F25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46635" y="1669247"/>
            <a:ext cx="381459" cy="381459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bottle&#10;&#10;Description automatically generated">
            <a:extLst>
              <a:ext uri="{FF2B5EF4-FFF2-40B4-BE49-F238E27FC236}">
                <a16:creationId xmlns:a16="http://schemas.microsoft.com/office/drawing/2014/main" id="{55BE96A5-6A72-42E4-955F-E8A0758314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3240" r="1" b="9600"/>
          <a:stretch/>
        </p:blipFill>
        <p:spPr>
          <a:xfrm>
            <a:off x="8090421" y="441377"/>
            <a:ext cx="2826741" cy="2826756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DA103EBF-224C-44F4-ACE5-79865767D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71328" y="5264552"/>
            <a:ext cx="723097" cy="72309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7A5F9AD-A73A-480E-A9D0-4B4234677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655277" y="5293530"/>
            <a:ext cx="322181" cy="322182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2"/>
          <a:stretch/>
        </p:blipFill>
        <p:spPr>
          <a:xfrm>
            <a:off x="8120550" y="3589867"/>
            <a:ext cx="2766483" cy="276648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ECAE8F0-F022-4821-B0EE-4D0015E7B265}"/>
              </a:ext>
            </a:extLst>
          </p:cNvPr>
          <p:cNvSpPr txBox="1"/>
          <p:nvPr/>
        </p:nvSpPr>
        <p:spPr>
          <a:xfrm>
            <a:off x="8610120" y="3068078"/>
            <a:ext cx="2307042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700">
                <a:solidFill>
                  <a:srgbClr val="FFFFFF"/>
                </a:solidFill>
                <a:hlinkClick r:id="rId3" tooltip="https://en.wikipedia.org/wiki/Alternative_medicin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GB" sz="700">
                <a:solidFill>
                  <a:srgbClr val="FFFFFF"/>
                </a:solidFill>
              </a:rPr>
              <a:t> by Unknown Author is licensed under </a:t>
            </a:r>
            <a:r>
              <a:rPr lang="en-GB" sz="700">
                <a:solidFill>
                  <a:srgbClr val="FFFFFF"/>
                </a:solidFill>
                <a:hlinkClick r:id="rId5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GB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091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>
            <a:extLst>
              <a:ext uri="{FF2B5EF4-FFF2-40B4-BE49-F238E27FC236}">
                <a16:creationId xmlns:a16="http://schemas.microsoft.com/office/drawing/2014/main" id="{B4D3D850-2041-4B7C-AED9-54DA385B1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5707F116-8EC0-4822-9067-186AC8C96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38684" y="1316432"/>
            <a:ext cx="4225136" cy="42251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49F1A7E4-819D-4D21-8E8B-32671A9F9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563919" y="753376"/>
            <a:ext cx="5353835" cy="5353835"/>
          </a:xfrm>
          <a:custGeom>
            <a:avLst/>
            <a:gdLst>
              <a:gd name="connsiteX0" fmla="*/ 690507 w 5353835"/>
              <a:gd name="connsiteY0" fmla="*/ 5273742 h 5353835"/>
              <a:gd name="connsiteX1" fmla="*/ 4938299 w 5353835"/>
              <a:gd name="connsiteY1" fmla="*/ 5273742 h 5353835"/>
              <a:gd name="connsiteX2" fmla="*/ 4858206 w 5353835"/>
              <a:gd name="connsiteY2" fmla="*/ 5353835 h 5353835"/>
              <a:gd name="connsiteX3" fmla="*/ 770600 w 5353835"/>
              <a:gd name="connsiteY3" fmla="*/ 5353835 h 5353835"/>
              <a:gd name="connsiteX4" fmla="*/ 433255 w 5353835"/>
              <a:gd name="connsiteY4" fmla="*/ 80093 h 5353835"/>
              <a:gd name="connsiteX5" fmla="*/ 51334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58206 h 5353835"/>
              <a:gd name="connsiteX8" fmla="*/ 5273742 w 5353835"/>
              <a:gd name="connsiteY8" fmla="*/ 4938299 h 5353835"/>
              <a:gd name="connsiteX9" fmla="*/ 5273742 w 5353835"/>
              <a:gd name="connsiteY9" fmla="*/ 80093 h 5353835"/>
              <a:gd name="connsiteX10" fmla="*/ 0 w 5353835"/>
              <a:gd name="connsiteY10" fmla="*/ 513348 h 5353835"/>
              <a:gd name="connsiteX11" fmla="*/ 80093 w 5353835"/>
              <a:gd name="connsiteY11" fmla="*/ 433255 h 5353835"/>
              <a:gd name="connsiteX12" fmla="*/ 80093 w 5353835"/>
              <a:gd name="connsiteY12" fmla="*/ 4663328 h 5353835"/>
              <a:gd name="connsiteX13" fmla="*/ 0 w 5353835"/>
              <a:gd name="connsiteY13" fmla="*/ 4583235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7" y="5273742"/>
                </a:moveTo>
                <a:lnTo>
                  <a:pt x="4938299" y="5273742"/>
                </a:lnTo>
                <a:lnTo>
                  <a:pt x="4858206" y="5353835"/>
                </a:lnTo>
                <a:lnTo>
                  <a:pt x="770600" y="5353835"/>
                </a:lnTo>
                <a:close/>
                <a:moveTo>
                  <a:pt x="433255" y="80093"/>
                </a:moveTo>
                <a:lnTo>
                  <a:pt x="513348" y="0"/>
                </a:lnTo>
                <a:lnTo>
                  <a:pt x="5353835" y="0"/>
                </a:lnTo>
                <a:lnTo>
                  <a:pt x="5353835" y="4858206"/>
                </a:lnTo>
                <a:lnTo>
                  <a:pt x="5273742" y="4938299"/>
                </a:lnTo>
                <a:lnTo>
                  <a:pt x="5273742" y="80093"/>
                </a:lnTo>
                <a:close/>
                <a:moveTo>
                  <a:pt x="0" y="513348"/>
                </a:moveTo>
                <a:lnTo>
                  <a:pt x="80093" y="433255"/>
                </a:lnTo>
                <a:lnTo>
                  <a:pt x="80093" y="4663328"/>
                </a:lnTo>
                <a:lnTo>
                  <a:pt x="0" y="45832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701" y="2452526"/>
            <a:ext cx="4248318" cy="195294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080808"/>
                </a:solidFill>
              </a:rPr>
              <a:t>11.Dyscalculia is an inherited </a:t>
            </a:r>
            <a:br>
              <a:rPr lang="en-US" sz="3600" b="1" dirty="0">
                <a:solidFill>
                  <a:srgbClr val="080808"/>
                </a:solidFill>
              </a:rPr>
            </a:br>
            <a:r>
              <a:rPr lang="en-US" sz="3600" b="1" dirty="0">
                <a:solidFill>
                  <a:srgbClr val="080808"/>
                </a:solidFill>
              </a:rPr>
              <a:t>condition.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0C661B50-6929-49AE-B678-D23F22C94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44943" y="1682590"/>
            <a:ext cx="856138" cy="856138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FA4D2597-A2FE-4B0C-BB1F-540C5F25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46635" y="1669247"/>
            <a:ext cx="381459" cy="381459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3975200_b34337dacb">
            <a:extLst>
              <a:ext uri="{FF2B5EF4-FFF2-40B4-BE49-F238E27FC236}">
                <a16:creationId xmlns:a16="http://schemas.microsoft.com/office/drawing/2014/main" id="{26F42A12-AC70-4266-A9A4-E94A24CD65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5498"/>
          <a:stretch/>
        </p:blipFill>
        <p:spPr bwMode="auto">
          <a:xfrm>
            <a:off x="8090416" y="441377"/>
            <a:ext cx="2826752" cy="2826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" name="Rectangle 87">
            <a:extLst>
              <a:ext uri="{FF2B5EF4-FFF2-40B4-BE49-F238E27FC236}">
                <a16:creationId xmlns:a16="http://schemas.microsoft.com/office/drawing/2014/main" id="{DA103EBF-224C-44F4-ACE5-79865767D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71328" y="5264552"/>
            <a:ext cx="723097" cy="72309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87A5F9AD-A73A-480E-A9D0-4B4234677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655277" y="5293530"/>
            <a:ext cx="322181" cy="322182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1" name="Content Placeholder 4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-1"/>
          <a:stretch/>
        </p:blipFill>
        <p:spPr>
          <a:xfrm>
            <a:off x="8120550" y="3589867"/>
            <a:ext cx="2766483" cy="2766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559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>
            <a:extLst>
              <a:ext uri="{FF2B5EF4-FFF2-40B4-BE49-F238E27FC236}">
                <a16:creationId xmlns:a16="http://schemas.microsoft.com/office/drawing/2014/main" id="{B4D3D850-2041-4B7C-AED9-54DA385B1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5707F116-8EC0-4822-9067-186AC8C96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38684" y="1316432"/>
            <a:ext cx="4225136" cy="42251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49F1A7E4-819D-4D21-8E8B-32671A9F9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563919" y="753376"/>
            <a:ext cx="5353835" cy="5353835"/>
          </a:xfrm>
          <a:custGeom>
            <a:avLst/>
            <a:gdLst>
              <a:gd name="connsiteX0" fmla="*/ 690507 w 5353835"/>
              <a:gd name="connsiteY0" fmla="*/ 5273742 h 5353835"/>
              <a:gd name="connsiteX1" fmla="*/ 4938299 w 5353835"/>
              <a:gd name="connsiteY1" fmla="*/ 5273742 h 5353835"/>
              <a:gd name="connsiteX2" fmla="*/ 4858206 w 5353835"/>
              <a:gd name="connsiteY2" fmla="*/ 5353835 h 5353835"/>
              <a:gd name="connsiteX3" fmla="*/ 770600 w 5353835"/>
              <a:gd name="connsiteY3" fmla="*/ 5353835 h 5353835"/>
              <a:gd name="connsiteX4" fmla="*/ 433255 w 5353835"/>
              <a:gd name="connsiteY4" fmla="*/ 80093 h 5353835"/>
              <a:gd name="connsiteX5" fmla="*/ 51334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58206 h 5353835"/>
              <a:gd name="connsiteX8" fmla="*/ 5273742 w 5353835"/>
              <a:gd name="connsiteY8" fmla="*/ 4938299 h 5353835"/>
              <a:gd name="connsiteX9" fmla="*/ 5273742 w 5353835"/>
              <a:gd name="connsiteY9" fmla="*/ 80093 h 5353835"/>
              <a:gd name="connsiteX10" fmla="*/ 0 w 5353835"/>
              <a:gd name="connsiteY10" fmla="*/ 513348 h 5353835"/>
              <a:gd name="connsiteX11" fmla="*/ 80093 w 5353835"/>
              <a:gd name="connsiteY11" fmla="*/ 433255 h 5353835"/>
              <a:gd name="connsiteX12" fmla="*/ 80093 w 5353835"/>
              <a:gd name="connsiteY12" fmla="*/ 4663328 h 5353835"/>
              <a:gd name="connsiteX13" fmla="*/ 0 w 5353835"/>
              <a:gd name="connsiteY13" fmla="*/ 4583235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7" y="5273742"/>
                </a:moveTo>
                <a:lnTo>
                  <a:pt x="4938299" y="5273742"/>
                </a:lnTo>
                <a:lnTo>
                  <a:pt x="4858206" y="5353835"/>
                </a:lnTo>
                <a:lnTo>
                  <a:pt x="770600" y="5353835"/>
                </a:lnTo>
                <a:close/>
                <a:moveTo>
                  <a:pt x="433255" y="80093"/>
                </a:moveTo>
                <a:lnTo>
                  <a:pt x="513348" y="0"/>
                </a:lnTo>
                <a:lnTo>
                  <a:pt x="5353835" y="0"/>
                </a:lnTo>
                <a:lnTo>
                  <a:pt x="5353835" y="4858206"/>
                </a:lnTo>
                <a:lnTo>
                  <a:pt x="5273742" y="4938299"/>
                </a:lnTo>
                <a:lnTo>
                  <a:pt x="5273742" y="80093"/>
                </a:lnTo>
                <a:close/>
                <a:moveTo>
                  <a:pt x="0" y="513348"/>
                </a:moveTo>
                <a:lnTo>
                  <a:pt x="80093" y="433255"/>
                </a:lnTo>
                <a:lnTo>
                  <a:pt x="80093" y="4663328"/>
                </a:lnTo>
                <a:lnTo>
                  <a:pt x="0" y="45832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701" y="2452526"/>
            <a:ext cx="4248318" cy="195294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080808"/>
                </a:solidFill>
              </a:rPr>
              <a:t>12.</a:t>
            </a:r>
            <a:r>
              <a:rPr lang="en-US" sz="3600" b="1">
                <a:solidFill>
                  <a:srgbClr val="080808"/>
                </a:solidFill>
              </a:rPr>
              <a:t> Most people with dyscalculia also have dyslexia</a:t>
            </a:r>
            <a:r>
              <a:rPr lang="en-US" sz="3600" b="1" dirty="0">
                <a:solidFill>
                  <a:srgbClr val="080808"/>
                </a:solidFill>
              </a:rPr>
              <a:t>.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0C661B50-6929-49AE-B678-D23F22C94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44943" y="1682590"/>
            <a:ext cx="856138" cy="856138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FA4D2597-A2FE-4B0C-BB1F-540C5F25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46635" y="1669247"/>
            <a:ext cx="381459" cy="381459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1" name="Content Placeholder 4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-1"/>
          <a:stretch/>
        </p:blipFill>
        <p:spPr>
          <a:xfrm>
            <a:off x="8090414" y="441377"/>
            <a:ext cx="2826756" cy="2826756"/>
          </a:xfrm>
          <a:prstGeom prst="rect">
            <a:avLst/>
          </a:prstGeom>
        </p:spPr>
      </p:pic>
      <p:sp>
        <p:nvSpPr>
          <p:cNvPr id="89" name="Rectangle 88">
            <a:extLst>
              <a:ext uri="{FF2B5EF4-FFF2-40B4-BE49-F238E27FC236}">
                <a16:creationId xmlns:a16="http://schemas.microsoft.com/office/drawing/2014/main" id="{DA103EBF-224C-44F4-ACE5-79865767D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71328" y="5264552"/>
            <a:ext cx="723097" cy="72309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87A5F9AD-A73A-480E-A9D0-4B4234677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655277" y="5293530"/>
            <a:ext cx="322181" cy="322182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A close up of a sign&#10;&#10;Description automatically generated">
            <a:extLst>
              <a:ext uri="{FF2B5EF4-FFF2-40B4-BE49-F238E27FC236}">
                <a16:creationId xmlns:a16="http://schemas.microsoft.com/office/drawing/2014/main" id="{6E50A43F-ABD6-4C8F-B157-BF79C45047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607312" y="3589867"/>
            <a:ext cx="3792960" cy="2766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812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B4D3D850-2041-4B7C-AED9-54DA385B1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707F116-8EC0-4822-9067-186AC8C96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38684" y="1316432"/>
            <a:ext cx="4225136" cy="42251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49F1A7E4-819D-4D21-8E8B-32671A9F9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563919" y="753376"/>
            <a:ext cx="5353835" cy="5353835"/>
          </a:xfrm>
          <a:custGeom>
            <a:avLst/>
            <a:gdLst>
              <a:gd name="connsiteX0" fmla="*/ 690507 w 5353835"/>
              <a:gd name="connsiteY0" fmla="*/ 5273742 h 5353835"/>
              <a:gd name="connsiteX1" fmla="*/ 4938299 w 5353835"/>
              <a:gd name="connsiteY1" fmla="*/ 5273742 h 5353835"/>
              <a:gd name="connsiteX2" fmla="*/ 4858206 w 5353835"/>
              <a:gd name="connsiteY2" fmla="*/ 5353835 h 5353835"/>
              <a:gd name="connsiteX3" fmla="*/ 770600 w 5353835"/>
              <a:gd name="connsiteY3" fmla="*/ 5353835 h 5353835"/>
              <a:gd name="connsiteX4" fmla="*/ 433255 w 5353835"/>
              <a:gd name="connsiteY4" fmla="*/ 80093 h 5353835"/>
              <a:gd name="connsiteX5" fmla="*/ 51334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58206 h 5353835"/>
              <a:gd name="connsiteX8" fmla="*/ 5273742 w 5353835"/>
              <a:gd name="connsiteY8" fmla="*/ 4938299 h 5353835"/>
              <a:gd name="connsiteX9" fmla="*/ 5273742 w 5353835"/>
              <a:gd name="connsiteY9" fmla="*/ 80093 h 5353835"/>
              <a:gd name="connsiteX10" fmla="*/ 0 w 5353835"/>
              <a:gd name="connsiteY10" fmla="*/ 513348 h 5353835"/>
              <a:gd name="connsiteX11" fmla="*/ 80093 w 5353835"/>
              <a:gd name="connsiteY11" fmla="*/ 433255 h 5353835"/>
              <a:gd name="connsiteX12" fmla="*/ 80093 w 5353835"/>
              <a:gd name="connsiteY12" fmla="*/ 4663328 h 5353835"/>
              <a:gd name="connsiteX13" fmla="*/ 0 w 5353835"/>
              <a:gd name="connsiteY13" fmla="*/ 4583235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7" y="5273742"/>
                </a:moveTo>
                <a:lnTo>
                  <a:pt x="4938299" y="5273742"/>
                </a:lnTo>
                <a:lnTo>
                  <a:pt x="4858206" y="5353835"/>
                </a:lnTo>
                <a:lnTo>
                  <a:pt x="770600" y="5353835"/>
                </a:lnTo>
                <a:close/>
                <a:moveTo>
                  <a:pt x="433255" y="80093"/>
                </a:moveTo>
                <a:lnTo>
                  <a:pt x="513348" y="0"/>
                </a:lnTo>
                <a:lnTo>
                  <a:pt x="5353835" y="0"/>
                </a:lnTo>
                <a:lnTo>
                  <a:pt x="5353835" y="4858206"/>
                </a:lnTo>
                <a:lnTo>
                  <a:pt x="5273742" y="4938299"/>
                </a:lnTo>
                <a:lnTo>
                  <a:pt x="5273742" y="80093"/>
                </a:lnTo>
                <a:close/>
                <a:moveTo>
                  <a:pt x="0" y="513348"/>
                </a:moveTo>
                <a:lnTo>
                  <a:pt x="80093" y="433255"/>
                </a:lnTo>
                <a:lnTo>
                  <a:pt x="80093" y="4663328"/>
                </a:lnTo>
                <a:lnTo>
                  <a:pt x="0" y="45832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4B09A2-5174-4B0F-A380-4C9CED5F0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701" y="2452526"/>
            <a:ext cx="4248318" cy="195294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dirty="0">
                <a:solidFill>
                  <a:srgbClr val="080808"/>
                </a:solidFill>
              </a:rPr>
              <a:t>1.Dyscalculia isn’t as common as dyslexia.</a:t>
            </a:r>
            <a:br>
              <a:rPr lang="en-US" sz="3600" b="1" dirty="0">
                <a:solidFill>
                  <a:srgbClr val="080808"/>
                </a:solidFill>
              </a:rPr>
            </a:br>
            <a:endParaRPr lang="en-US" sz="3600" dirty="0">
              <a:solidFill>
                <a:srgbClr val="080808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C661B50-6929-49AE-B678-D23F22C94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44943" y="1682590"/>
            <a:ext cx="856138" cy="856138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A4D2597-A2FE-4B0C-BB1F-540C5F25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46635" y="1669247"/>
            <a:ext cx="381459" cy="381459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38DDA923-7664-4728-AFEF-59B1863260F1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0414" y="441377"/>
            <a:ext cx="2826756" cy="2826756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DA103EBF-224C-44F4-ACE5-79865767D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71328" y="5264552"/>
            <a:ext cx="723097" cy="72309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7A5F9AD-A73A-480E-A9D0-4B4234677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655277" y="5293530"/>
            <a:ext cx="322181" cy="322182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computer, keyboard&#10;&#10;Description automatically generated">
            <a:extLst>
              <a:ext uri="{FF2B5EF4-FFF2-40B4-BE49-F238E27FC236}">
                <a16:creationId xmlns:a16="http://schemas.microsoft.com/office/drawing/2014/main" id="{CF4EF1C2-BB63-4CF1-8BEE-9D7D1A544D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423730" y="3589867"/>
            <a:ext cx="4160124" cy="2766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39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B4D3D850-2041-4B7C-AED9-54DA385B1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707F116-8EC0-4822-9067-186AC8C96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38684" y="1316432"/>
            <a:ext cx="4225136" cy="42251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9F1A7E4-819D-4D21-8E8B-32671A9F9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563919" y="753376"/>
            <a:ext cx="5353835" cy="5353835"/>
          </a:xfrm>
          <a:custGeom>
            <a:avLst/>
            <a:gdLst>
              <a:gd name="connsiteX0" fmla="*/ 690507 w 5353835"/>
              <a:gd name="connsiteY0" fmla="*/ 5273742 h 5353835"/>
              <a:gd name="connsiteX1" fmla="*/ 4938299 w 5353835"/>
              <a:gd name="connsiteY1" fmla="*/ 5273742 h 5353835"/>
              <a:gd name="connsiteX2" fmla="*/ 4858206 w 5353835"/>
              <a:gd name="connsiteY2" fmla="*/ 5353835 h 5353835"/>
              <a:gd name="connsiteX3" fmla="*/ 770600 w 5353835"/>
              <a:gd name="connsiteY3" fmla="*/ 5353835 h 5353835"/>
              <a:gd name="connsiteX4" fmla="*/ 433255 w 5353835"/>
              <a:gd name="connsiteY4" fmla="*/ 80093 h 5353835"/>
              <a:gd name="connsiteX5" fmla="*/ 51334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58206 h 5353835"/>
              <a:gd name="connsiteX8" fmla="*/ 5273742 w 5353835"/>
              <a:gd name="connsiteY8" fmla="*/ 4938299 h 5353835"/>
              <a:gd name="connsiteX9" fmla="*/ 5273742 w 5353835"/>
              <a:gd name="connsiteY9" fmla="*/ 80093 h 5353835"/>
              <a:gd name="connsiteX10" fmla="*/ 0 w 5353835"/>
              <a:gd name="connsiteY10" fmla="*/ 513348 h 5353835"/>
              <a:gd name="connsiteX11" fmla="*/ 80093 w 5353835"/>
              <a:gd name="connsiteY11" fmla="*/ 433255 h 5353835"/>
              <a:gd name="connsiteX12" fmla="*/ 80093 w 5353835"/>
              <a:gd name="connsiteY12" fmla="*/ 4663328 h 5353835"/>
              <a:gd name="connsiteX13" fmla="*/ 0 w 5353835"/>
              <a:gd name="connsiteY13" fmla="*/ 4583235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7" y="5273742"/>
                </a:moveTo>
                <a:lnTo>
                  <a:pt x="4938299" y="5273742"/>
                </a:lnTo>
                <a:lnTo>
                  <a:pt x="4858206" y="5353835"/>
                </a:lnTo>
                <a:lnTo>
                  <a:pt x="770600" y="5353835"/>
                </a:lnTo>
                <a:close/>
                <a:moveTo>
                  <a:pt x="433255" y="80093"/>
                </a:moveTo>
                <a:lnTo>
                  <a:pt x="513348" y="0"/>
                </a:lnTo>
                <a:lnTo>
                  <a:pt x="5353835" y="0"/>
                </a:lnTo>
                <a:lnTo>
                  <a:pt x="5353835" y="4858206"/>
                </a:lnTo>
                <a:lnTo>
                  <a:pt x="5273742" y="4938299"/>
                </a:lnTo>
                <a:lnTo>
                  <a:pt x="5273742" y="80093"/>
                </a:lnTo>
                <a:close/>
                <a:moveTo>
                  <a:pt x="0" y="513348"/>
                </a:moveTo>
                <a:lnTo>
                  <a:pt x="80093" y="433255"/>
                </a:lnTo>
                <a:lnTo>
                  <a:pt x="80093" y="4663328"/>
                </a:lnTo>
                <a:lnTo>
                  <a:pt x="0" y="45832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C9671B-EE60-406C-93C8-CFA9C8E59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701" y="2452526"/>
            <a:ext cx="4248318" cy="1952947"/>
          </a:xfrm>
          <a:noFill/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3600" b="1" dirty="0">
                <a:solidFill>
                  <a:srgbClr val="080808"/>
                </a:solidFill>
              </a:rPr>
              <a:t>2.Dyscalculia is just dyslexia with numbers.</a:t>
            </a:r>
            <a:br>
              <a:rPr lang="en-US" sz="3600" b="1" dirty="0">
                <a:solidFill>
                  <a:srgbClr val="080808"/>
                </a:solidFill>
              </a:rPr>
            </a:br>
            <a:endParaRPr lang="en-US" sz="3600" dirty="0">
              <a:solidFill>
                <a:srgbClr val="080808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C661B50-6929-49AE-B678-D23F22C94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44943" y="1682590"/>
            <a:ext cx="856138" cy="856138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A4D2597-A2FE-4B0C-BB1F-540C5F25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46635" y="1669247"/>
            <a:ext cx="381459" cy="381459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12E1109E-5E19-407A-BD13-578D14899386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-1"/>
          <a:stretch/>
        </p:blipFill>
        <p:spPr>
          <a:xfrm>
            <a:off x="8090414" y="441377"/>
            <a:ext cx="2826756" cy="2826756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DA103EBF-224C-44F4-ACE5-79865767D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71328" y="5264552"/>
            <a:ext cx="723097" cy="72309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7A5F9AD-A73A-480E-A9D0-4B4234677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655277" y="5293530"/>
            <a:ext cx="322181" cy="322182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picture containing clock&#10;&#10;Description automatically generated">
            <a:extLst>
              <a:ext uri="{FF2B5EF4-FFF2-40B4-BE49-F238E27FC236}">
                <a16:creationId xmlns:a16="http://schemas.microsoft.com/office/drawing/2014/main" id="{5B0B431E-FF22-495E-B414-8C340B24B0B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4082" r="-2" b="-2"/>
          <a:stretch/>
        </p:blipFill>
        <p:spPr>
          <a:xfrm>
            <a:off x="8120554" y="3589867"/>
            <a:ext cx="2766476" cy="2766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196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B4D3D850-2041-4B7C-AED9-54DA385B1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707F116-8EC0-4822-9067-186AC8C96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38684" y="1316432"/>
            <a:ext cx="4225136" cy="42251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9F1A7E4-819D-4D21-8E8B-32671A9F9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563919" y="753376"/>
            <a:ext cx="5353835" cy="5353835"/>
          </a:xfrm>
          <a:custGeom>
            <a:avLst/>
            <a:gdLst>
              <a:gd name="connsiteX0" fmla="*/ 690507 w 5353835"/>
              <a:gd name="connsiteY0" fmla="*/ 5273742 h 5353835"/>
              <a:gd name="connsiteX1" fmla="*/ 4938299 w 5353835"/>
              <a:gd name="connsiteY1" fmla="*/ 5273742 h 5353835"/>
              <a:gd name="connsiteX2" fmla="*/ 4858206 w 5353835"/>
              <a:gd name="connsiteY2" fmla="*/ 5353835 h 5353835"/>
              <a:gd name="connsiteX3" fmla="*/ 770600 w 5353835"/>
              <a:gd name="connsiteY3" fmla="*/ 5353835 h 5353835"/>
              <a:gd name="connsiteX4" fmla="*/ 433255 w 5353835"/>
              <a:gd name="connsiteY4" fmla="*/ 80093 h 5353835"/>
              <a:gd name="connsiteX5" fmla="*/ 51334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58206 h 5353835"/>
              <a:gd name="connsiteX8" fmla="*/ 5273742 w 5353835"/>
              <a:gd name="connsiteY8" fmla="*/ 4938299 h 5353835"/>
              <a:gd name="connsiteX9" fmla="*/ 5273742 w 5353835"/>
              <a:gd name="connsiteY9" fmla="*/ 80093 h 5353835"/>
              <a:gd name="connsiteX10" fmla="*/ 0 w 5353835"/>
              <a:gd name="connsiteY10" fmla="*/ 513348 h 5353835"/>
              <a:gd name="connsiteX11" fmla="*/ 80093 w 5353835"/>
              <a:gd name="connsiteY11" fmla="*/ 433255 h 5353835"/>
              <a:gd name="connsiteX12" fmla="*/ 80093 w 5353835"/>
              <a:gd name="connsiteY12" fmla="*/ 4663328 h 5353835"/>
              <a:gd name="connsiteX13" fmla="*/ 0 w 5353835"/>
              <a:gd name="connsiteY13" fmla="*/ 4583235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7" y="5273742"/>
                </a:moveTo>
                <a:lnTo>
                  <a:pt x="4938299" y="5273742"/>
                </a:lnTo>
                <a:lnTo>
                  <a:pt x="4858206" y="5353835"/>
                </a:lnTo>
                <a:lnTo>
                  <a:pt x="770600" y="5353835"/>
                </a:lnTo>
                <a:close/>
                <a:moveTo>
                  <a:pt x="433255" y="80093"/>
                </a:moveTo>
                <a:lnTo>
                  <a:pt x="513348" y="0"/>
                </a:lnTo>
                <a:lnTo>
                  <a:pt x="5353835" y="0"/>
                </a:lnTo>
                <a:lnTo>
                  <a:pt x="5353835" y="4858206"/>
                </a:lnTo>
                <a:lnTo>
                  <a:pt x="5273742" y="4938299"/>
                </a:lnTo>
                <a:lnTo>
                  <a:pt x="5273742" y="80093"/>
                </a:lnTo>
                <a:close/>
                <a:moveTo>
                  <a:pt x="0" y="513348"/>
                </a:moveTo>
                <a:lnTo>
                  <a:pt x="80093" y="433255"/>
                </a:lnTo>
                <a:lnTo>
                  <a:pt x="80093" y="4663328"/>
                </a:lnTo>
                <a:lnTo>
                  <a:pt x="0" y="45832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C0DEC5-B419-4841-915C-FDD61A4D1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701" y="2452526"/>
            <a:ext cx="4248318" cy="195294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300" b="1" dirty="0">
                <a:solidFill>
                  <a:srgbClr val="080808"/>
                </a:solidFill>
              </a:rPr>
              <a:t>3.Dyscalculia can’t be diagnosed until you are  7 years old.</a:t>
            </a:r>
            <a:br>
              <a:rPr lang="en-US" sz="3300" b="1" dirty="0">
                <a:solidFill>
                  <a:srgbClr val="080808"/>
                </a:solidFill>
              </a:rPr>
            </a:br>
            <a:endParaRPr lang="en-US" sz="3300" b="1" dirty="0">
              <a:solidFill>
                <a:srgbClr val="080808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C661B50-6929-49AE-B678-D23F22C94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44943" y="1682590"/>
            <a:ext cx="856138" cy="856138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A4D2597-A2FE-4B0C-BB1F-540C5F25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46635" y="1669247"/>
            <a:ext cx="381459" cy="381459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33FD261A-A64F-4371-983C-5674608B9DB4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3742"/>
          <a:stretch/>
        </p:blipFill>
        <p:spPr>
          <a:xfrm>
            <a:off x="8035499" y="441377"/>
            <a:ext cx="2936586" cy="2826756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DA103EBF-224C-44F4-ACE5-79865767D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71328" y="5264552"/>
            <a:ext cx="723097" cy="72309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7A5F9AD-A73A-480E-A9D0-4B4234677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655277" y="5293530"/>
            <a:ext cx="322181" cy="322182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object, lamp&#10;&#10;Description automatically generated">
            <a:extLst>
              <a:ext uri="{FF2B5EF4-FFF2-40B4-BE49-F238E27FC236}">
                <a16:creationId xmlns:a16="http://schemas.microsoft.com/office/drawing/2014/main" id="{D2CB22A7-1828-4ECD-8450-A8CA936BB83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r="2" b="14245"/>
          <a:stretch/>
        </p:blipFill>
        <p:spPr>
          <a:xfrm>
            <a:off x="7885377" y="3589867"/>
            <a:ext cx="3236829" cy="2766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090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B4D3D850-2041-4B7C-AED9-54DA385B1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707F116-8EC0-4822-9067-186AC8C96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38684" y="1316432"/>
            <a:ext cx="4225136" cy="42251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49F1A7E4-819D-4D21-8E8B-32671A9F9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563919" y="753376"/>
            <a:ext cx="5353835" cy="5353835"/>
          </a:xfrm>
          <a:custGeom>
            <a:avLst/>
            <a:gdLst>
              <a:gd name="connsiteX0" fmla="*/ 690507 w 5353835"/>
              <a:gd name="connsiteY0" fmla="*/ 5273742 h 5353835"/>
              <a:gd name="connsiteX1" fmla="*/ 4938299 w 5353835"/>
              <a:gd name="connsiteY1" fmla="*/ 5273742 h 5353835"/>
              <a:gd name="connsiteX2" fmla="*/ 4858206 w 5353835"/>
              <a:gd name="connsiteY2" fmla="*/ 5353835 h 5353835"/>
              <a:gd name="connsiteX3" fmla="*/ 770600 w 5353835"/>
              <a:gd name="connsiteY3" fmla="*/ 5353835 h 5353835"/>
              <a:gd name="connsiteX4" fmla="*/ 433255 w 5353835"/>
              <a:gd name="connsiteY4" fmla="*/ 80093 h 5353835"/>
              <a:gd name="connsiteX5" fmla="*/ 51334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58206 h 5353835"/>
              <a:gd name="connsiteX8" fmla="*/ 5273742 w 5353835"/>
              <a:gd name="connsiteY8" fmla="*/ 4938299 h 5353835"/>
              <a:gd name="connsiteX9" fmla="*/ 5273742 w 5353835"/>
              <a:gd name="connsiteY9" fmla="*/ 80093 h 5353835"/>
              <a:gd name="connsiteX10" fmla="*/ 0 w 5353835"/>
              <a:gd name="connsiteY10" fmla="*/ 513348 h 5353835"/>
              <a:gd name="connsiteX11" fmla="*/ 80093 w 5353835"/>
              <a:gd name="connsiteY11" fmla="*/ 433255 h 5353835"/>
              <a:gd name="connsiteX12" fmla="*/ 80093 w 5353835"/>
              <a:gd name="connsiteY12" fmla="*/ 4663328 h 5353835"/>
              <a:gd name="connsiteX13" fmla="*/ 0 w 5353835"/>
              <a:gd name="connsiteY13" fmla="*/ 4583235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7" y="5273742"/>
                </a:moveTo>
                <a:lnTo>
                  <a:pt x="4938299" y="5273742"/>
                </a:lnTo>
                <a:lnTo>
                  <a:pt x="4858206" y="5353835"/>
                </a:lnTo>
                <a:lnTo>
                  <a:pt x="770600" y="5353835"/>
                </a:lnTo>
                <a:close/>
                <a:moveTo>
                  <a:pt x="433255" y="80093"/>
                </a:moveTo>
                <a:lnTo>
                  <a:pt x="513348" y="0"/>
                </a:lnTo>
                <a:lnTo>
                  <a:pt x="5353835" y="0"/>
                </a:lnTo>
                <a:lnTo>
                  <a:pt x="5353835" y="4858206"/>
                </a:lnTo>
                <a:lnTo>
                  <a:pt x="5273742" y="4938299"/>
                </a:lnTo>
                <a:lnTo>
                  <a:pt x="5273742" y="80093"/>
                </a:lnTo>
                <a:close/>
                <a:moveTo>
                  <a:pt x="0" y="513348"/>
                </a:moveTo>
                <a:lnTo>
                  <a:pt x="80093" y="433255"/>
                </a:lnTo>
                <a:lnTo>
                  <a:pt x="80093" y="4663328"/>
                </a:lnTo>
                <a:lnTo>
                  <a:pt x="0" y="45832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1A0CD1-D312-45FD-A83E-C8DF38645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701" y="2452526"/>
            <a:ext cx="4248318" cy="195294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100" b="1" dirty="0">
                <a:solidFill>
                  <a:srgbClr val="080808"/>
                </a:solidFill>
              </a:rPr>
              <a:t>4.All children with dyscalculia have the same difficulties with </a:t>
            </a:r>
            <a:r>
              <a:rPr lang="en-US" sz="3100" b="1" dirty="0" err="1">
                <a:solidFill>
                  <a:srgbClr val="080808"/>
                </a:solidFill>
              </a:rPr>
              <a:t>Maths</a:t>
            </a:r>
            <a:r>
              <a:rPr lang="en-US" sz="3100" b="1" dirty="0">
                <a:solidFill>
                  <a:srgbClr val="080808"/>
                </a:solidFill>
              </a:rPr>
              <a:t>.</a:t>
            </a:r>
            <a:br>
              <a:rPr lang="en-US" sz="3100" b="1" dirty="0">
                <a:solidFill>
                  <a:srgbClr val="080808"/>
                </a:solidFill>
              </a:rPr>
            </a:br>
            <a:endParaRPr lang="en-US" sz="3100" b="1" dirty="0">
              <a:solidFill>
                <a:srgbClr val="080808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C661B50-6929-49AE-B678-D23F22C94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44943" y="1682590"/>
            <a:ext cx="856138" cy="856138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A4D2597-A2FE-4B0C-BB1F-540C5F25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46635" y="1669247"/>
            <a:ext cx="381459" cy="381459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Graphic 9" descr="Group of people">
            <a:extLst>
              <a:ext uri="{FF2B5EF4-FFF2-40B4-BE49-F238E27FC236}">
                <a16:creationId xmlns:a16="http://schemas.microsoft.com/office/drawing/2014/main" id="{B947FDE7-FD8F-490E-9EB8-676182ABC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90414" y="441377"/>
            <a:ext cx="2826756" cy="2826756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DA103EBF-224C-44F4-ACE5-79865767D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71328" y="5264552"/>
            <a:ext cx="723097" cy="72309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7A5F9AD-A73A-480E-A9D0-4B4234677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655277" y="5293530"/>
            <a:ext cx="322181" cy="322182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A62D0F70-5BD5-4500-9431-921353EEE356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550" y="3589867"/>
            <a:ext cx="2766483" cy="2766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812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B4D3D850-2041-4B7C-AED9-54DA385B1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707F116-8EC0-4822-9067-186AC8C96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38684" y="1316432"/>
            <a:ext cx="4225136" cy="42251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49F1A7E4-819D-4D21-8E8B-32671A9F9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563919" y="753376"/>
            <a:ext cx="5353835" cy="5353835"/>
          </a:xfrm>
          <a:custGeom>
            <a:avLst/>
            <a:gdLst>
              <a:gd name="connsiteX0" fmla="*/ 690507 w 5353835"/>
              <a:gd name="connsiteY0" fmla="*/ 5273742 h 5353835"/>
              <a:gd name="connsiteX1" fmla="*/ 4938299 w 5353835"/>
              <a:gd name="connsiteY1" fmla="*/ 5273742 h 5353835"/>
              <a:gd name="connsiteX2" fmla="*/ 4858206 w 5353835"/>
              <a:gd name="connsiteY2" fmla="*/ 5353835 h 5353835"/>
              <a:gd name="connsiteX3" fmla="*/ 770600 w 5353835"/>
              <a:gd name="connsiteY3" fmla="*/ 5353835 h 5353835"/>
              <a:gd name="connsiteX4" fmla="*/ 433255 w 5353835"/>
              <a:gd name="connsiteY4" fmla="*/ 80093 h 5353835"/>
              <a:gd name="connsiteX5" fmla="*/ 51334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58206 h 5353835"/>
              <a:gd name="connsiteX8" fmla="*/ 5273742 w 5353835"/>
              <a:gd name="connsiteY8" fmla="*/ 4938299 h 5353835"/>
              <a:gd name="connsiteX9" fmla="*/ 5273742 w 5353835"/>
              <a:gd name="connsiteY9" fmla="*/ 80093 h 5353835"/>
              <a:gd name="connsiteX10" fmla="*/ 0 w 5353835"/>
              <a:gd name="connsiteY10" fmla="*/ 513348 h 5353835"/>
              <a:gd name="connsiteX11" fmla="*/ 80093 w 5353835"/>
              <a:gd name="connsiteY11" fmla="*/ 433255 h 5353835"/>
              <a:gd name="connsiteX12" fmla="*/ 80093 w 5353835"/>
              <a:gd name="connsiteY12" fmla="*/ 4663328 h 5353835"/>
              <a:gd name="connsiteX13" fmla="*/ 0 w 5353835"/>
              <a:gd name="connsiteY13" fmla="*/ 4583235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7" y="5273742"/>
                </a:moveTo>
                <a:lnTo>
                  <a:pt x="4938299" y="5273742"/>
                </a:lnTo>
                <a:lnTo>
                  <a:pt x="4858206" y="5353835"/>
                </a:lnTo>
                <a:lnTo>
                  <a:pt x="770600" y="5353835"/>
                </a:lnTo>
                <a:close/>
                <a:moveTo>
                  <a:pt x="433255" y="80093"/>
                </a:moveTo>
                <a:lnTo>
                  <a:pt x="513348" y="0"/>
                </a:lnTo>
                <a:lnTo>
                  <a:pt x="5353835" y="0"/>
                </a:lnTo>
                <a:lnTo>
                  <a:pt x="5353835" y="4858206"/>
                </a:lnTo>
                <a:lnTo>
                  <a:pt x="5273742" y="4938299"/>
                </a:lnTo>
                <a:lnTo>
                  <a:pt x="5273742" y="80093"/>
                </a:lnTo>
                <a:close/>
                <a:moveTo>
                  <a:pt x="0" y="513348"/>
                </a:moveTo>
                <a:lnTo>
                  <a:pt x="80093" y="433255"/>
                </a:lnTo>
                <a:lnTo>
                  <a:pt x="80093" y="4663328"/>
                </a:lnTo>
                <a:lnTo>
                  <a:pt x="0" y="45832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387B58-054C-4E4E-B508-CF301626D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701" y="2452526"/>
            <a:ext cx="4248318" cy="195294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300" b="1" dirty="0">
                <a:solidFill>
                  <a:srgbClr val="080808"/>
                </a:solidFill>
              </a:rPr>
              <a:t>5.Dyscalculia is another name for </a:t>
            </a:r>
            <a:r>
              <a:rPr lang="en-US" sz="3300" b="1" dirty="0" err="1">
                <a:solidFill>
                  <a:srgbClr val="080808"/>
                </a:solidFill>
              </a:rPr>
              <a:t>maths</a:t>
            </a:r>
            <a:r>
              <a:rPr lang="en-US" sz="3300" b="1" dirty="0">
                <a:solidFill>
                  <a:srgbClr val="080808"/>
                </a:solidFill>
              </a:rPr>
              <a:t> anxiety.</a:t>
            </a:r>
            <a:br>
              <a:rPr lang="en-US" sz="3300" b="1" dirty="0">
                <a:solidFill>
                  <a:srgbClr val="080808"/>
                </a:solidFill>
              </a:rPr>
            </a:br>
            <a:endParaRPr lang="en-US" sz="3300" b="1" dirty="0">
              <a:solidFill>
                <a:srgbClr val="080808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C661B50-6929-49AE-B678-D23F22C94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44943" y="1682590"/>
            <a:ext cx="856138" cy="856138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A4D2597-A2FE-4B0C-BB1F-540C5F25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46635" y="1669247"/>
            <a:ext cx="381459" cy="381459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DE73849-EDE8-4E0A-9543-0A5C9BA46982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-1"/>
          <a:stretch/>
        </p:blipFill>
        <p:spPr>
          <a:xfrm>
            <a:off x="8090414" y="441377"/>
            <a:ext cx="2826756" cy="2826756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DA103EBF-224C-44F4-ACE5-79865767D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71328" y="5264552"/>
            <a:ext cx="723097" cy="72309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7A5F9AD-A73A-480E-A9D0-4B4234677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655277" y="5293530"/>
            <a:ext cx="322181" cy="322182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icture containing person, young, boy, sitting&#10;&#10;Description automatically generated">
            <a:extLst>
              <a:ext uri="{FF2B5EF4-FFF2-40B4-BE49-F238E27FC236}">
                <a16:creationId xmlns:a16="http://schemas.microsoft.com/office/drawing/2014/main" id="{76FEA536-BC02-4997-A8E6-8B697313F3E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12710" r="4044" b="5"/>
          <a:stretch/>
        </p:blipFill>
        <p:spPr>
          <a:xfrm>
            <a:off x="8120548" y="3589867"/>
            <a:ext cx="2766488" cy="2766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839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B4D3D850-2041-4B7C-AED9-54DA385B1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707F116-8EC0-4822-9067-186AC8C96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38684" y="1316432"/>
            <a:ext cx="4225136" cy="42251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49F1A7E4-819D-4D21-8E8B-32671A9F9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563919" y="753376"/>
            <a:ext cx="5353835" cy="5353835"/>
          </a:xfrm>
          <a:custGeom>
            <a:avLst/>
            <a:gdLst>
              <a:gd name="connsiteX0" fmla="*/ 690507 w 5353835"/>
              <a:gd name="connsiteY0" fmla="*/ 5273742 h 5353835"/>
              <a:gd name="connsiteX1" fmla="*/ 4938299 w 5353835"/>
              <a:gd name="connsiteY1" fmla="*/ 5273742 h 5353835"/>
              <a:gd name="connsiteX2" fmla="*/ 4858206 w 5353835"/>
              <a:gd name="connsiteY2" fmla="*/ 5353835 h 5353835"/>
              <a:gd name="connsiteX3" fmla="*/ 770600 w 5353835"/>
              <a:gd name="connsiteY3" fmla="*/ 5353835 h 5353835"/>
              <a:gd name="connsiteX4" fmla="*/ 433255 w 5353835"/>
              <a:gd name="connsiteY4" fmla="*/ 80093 h 5353835"/>
              <a:gd name="connsiteX5" fmla="*/ 51334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58206 h 5353835"/>
              <a:gd name="connsiteX8" fmla="*/ 5273742 w 5353835"/>
              <a:gd name="connsiteY8" fmla="*/ 4938299 h 5353835"/>
              <a:gd name="connsiteX9" fmla="*/ 5273742 w 5353835"/>
              <a:gd name="connsiteY9" fmla="*/ 80093 h 5353835"/>
              <a:gd name="connsiteX10" fmla="*/ 0 w 5353835"/>
              <a:gd name="connsiteY10" fmla="*/ 513348 h 5353835"/>
              <a:gd name="connsiteX11" fmla="*/ 80093 w 5353835"/>
              <a:gd name="connsiteY11" fmla="*/ 433255 h 5353835"/>
              <a:gd name="connsiteX12" fmla="*/ 80093 w 5353835"/>
              <a:gd name="connsiteY12" fmla="*/ 4663328 h 5353835"/>
              <a:gd name="connsiteX13" fmla="*/ 0 w 5353835"/>
              <a:gd name="connsiteY13" fmla="*/ 4583235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7" y="5273742"/>
                </a:moveTo>
                <a:lnTo>
                  <a:pt x="4938299" y="5273742"/>
                </a:lnTo>
                <a:lnTo>
                  <a:pt x="4858206" y="5353835"/>
                </a:lnTo>
                <a:lnTo>
                  <a:pt x="770600" y="5353835"/>
                </a:lnTo>
                <a:close/>
                <a:moveTo>
                  <a:pt x="433255" y="80093"/>
                </a:moveTo>
                <a:lnTo>
                  <a:pt x="513348" y="0"/>
                </a:lnTo>
                <a:lnTo>
                  <a:pt x="5353835" y="0"/>
                </a:lnTo>
                <a:lnTo>
                  <a:pt x="5353835" y="4858206"/>
                </a:lnTo>
                <a:lnTo>
                  <a:pt x="5273742" y="4938299"/>
                </a:lnTo>
                <a:lnTo>
                  <a:pt x="5273742" y="80093"/>
                </a:lnTo>
                <a:close/>
                <a:moveTo>
                  <a:pt x="0" y="513348"/>
                </a:moveTo>
                <a:lnTo>
                  <a:pt x="80093" y="433255"/>
                </a:lnTo>
                <a:lnTo>
                  <a:pt x="80093" y="4663328"/>
                </a:lnTo>
                <a:lnTo>
                  <a:pt x="0" y="45832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B36D14-7FCF-4A2A-8D84-3BED3C32E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701" y="2452526"/>
            <a:ext cx="4248318" cy="195294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300" b="1" dirty="0">
                <a:solidFill>
                  <a:srgbClr val="080808"/>
                </a:solidFill>
              </a:rPr>
              <a:t>6.Children with dyscalculia will never learn </a:t>
            </a:r>
            <a:r>
              <a:rPr lang="en-US" sz="3300" b="1" dirty="0" err="1">
                <a:solidFill>
                  <a:srgbClr val="080808"/>
                </a:solidFill>
              </a:rPr>
              <a:t>maths</a:t>
            </a:r>
            <a:r>
              <a:rPr lang="en-US" sz="3300" b="1" dirty="0">
                <a:solidFill>
                  <a:srgbClr val="080808"/>
                </a:solidFill>
              </a:rPr>
              <a:t>.</a:t>
            </a:r>
            <a:br>
              <a:rPr lang="en-US" sz="3300" b="1" dirty="0">
                <a:solidFill>
                  <a:srgbClr val="080808"/>
                </a:solidFill>
              </a:rPr>
            </a:br>
            <a:endParaRPr lang="en-US" sz="3300" b="1" dirty="0">
              <a:solidFill>
                <a:srgbClr val="080808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C661B50-6929-49AE-B678-D23F22C94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44943" y="1682590"/>
            <a:ext cx="856138" cy="856138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A4D2597-A2FE-4B0C-BB1F-540C5F25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46635" y="1669247"/>
            <a:ext cx="381459" cy="381459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E569296-35B3-45F5-9B91-58C38BC4E6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-1"/>
          <a:stretch/>
        </p:blipFill>
        <p:spPr>
          <a:xfrm>
            <a:off x="8090414" y="441377"/>
            <a:ext cx="2826756" cy="2826756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DA103EBF-224C-44F4-ACE5-79865767D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71328" y="5264552"/>
            <a:ext cx="723097" cy="72309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7A5F9AD-A73A-480E-A9D0-4B4234677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655277" y="5293530"/>
            <a:ext cx="322181" cy="322182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icture containing man, small, sitting, holding&#10;&#10;Description automatically generated">
            <a:extLst>
              <a:ext uri="{FF2B5EF4-FFF2-40B4-BE49-F238E27FC236}">
                <a16:creationId xmlns:a16="http://schemas.microsoft.com/office/drawing/2014/main" id="{93B1EA90-0DFC-41C9-A1DA-F29C6F8018F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r="23250"/>
          <a:stretch/>
        </p:blipFill>
        <p:spPr>
          <a:xfrm>
            <a:off x="8120550" y="3589867"/>
            <a:ext cx="2766483" cy="2766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461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B4D3D850-2041-4B7C-AED9-54DA385B1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707F116-8EC0-4822-9067-186AC8C96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38684" y="1316432"/>
            <a:ext cx="4225136" cy="42251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49F1A7E4-819D-4D21-8E8B-32671A9F9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563919" y="753376"/>
            <a:ext cx="5353835" cy="5353835"/>
          </a:xfrm>
          <a:custGeom>
            <a:avLst/>
            <a:gdLst>
              <a:gd name="connsiteX0" fmla="*/ 690507 w 5353835"/>
              <a:gd name="connsiteY0" fmla="*/ 5273742 h 5353835"/>
              <a:gd name="connsiteX1" fmla="*/ 4938299 w 5353835"/>
              <a:gd name="connsiteY1" fmla="*/ 5273742 h 5353835"/>
              <a:gd name="connsiteX2" fmla="*/ 4858206 w 5353835"/>
              <a:gd name="connsiteY2" fmla="*/ 5353835 h 5353835"/>
              <a:gd name="connsiteX3" fmla="*/ 770600 w 5353835"/>
              <a:gd name="connsiteY3" fmla="*/ 5353835 h 5353835"/>
              <a:gd name="connsiteX4" fmla="*/ 433255 w 5353835"/>
              <a:gd name="connsiteY4" fmla="*/ 80093 h 5353835"/>
              <a:gd name="connsiteX5" fmla="*/ 51334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58206 h 5353835"/>
              <a:gd name="connsiteX8" fmla="*/ 5273742 w 5353835"/>
              <a:gd name="connsiteY8" fmla="*/ 4938299 h 5353835"/>
              <a:gd name="connsiteX9" fmla="*/ 5273742 w 5353835"/>
              <a:gd name="connsiteY9" fmla="*/ 80093 h 5353835"/>
              <a:gd name="connsiteX10" fmla="*/ 0 w 5353835"/>
              <a:gd name="connsiteY10" fmla="*/ 513348 h 5353835"/>
              <a:gd name="connsiteX11" fmla="*/ 80093 w 5353835"/>
              <a:gd name="connsiteY11" fmla="*/ 433255 h 5353835"/>
              <a:gd name="connsiteX12" fmla="*/ 80093 w 5353835"/>
              <a:gd name="connsiteY12" fmla="*/ 4663328 h 5353835"/>
              <a:gd name="connsiteX13" fmla="*/ 0 w 5353835"/>
              <a:gd name="connsiteY13" fmla="*/ 4583235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7" y="5273742"/>
                </a:moveTo>
                <a:lnTo>
                  <a:pt x="4938299" y="5273742"/>
                </a:lnTo>
                <a:lnTo>
                  <a:pt x="4858206" y="5353835"/>
                </a:lnTo>
                <a:lnTo>
                  <a:pt x="770600" y="5353835"/>
                </a:lnTo>
                <a:close/>
                <a:moveTo>
                  <a:pt x="433255" y="80093"/>
                </a:moveTo>
                <a:lnTo>
                  <a:pt x="513348" y="0"/>
                </a:lnTo>
                <a:lnTo>
                  <a:pt x="5353835" y="0"/>
                </a:lnTo>
                <a:lnTo>
                  <a:pt x="5353835" y="4858206"/>
                </a:lnTo>
                <a:lnTo>
                  <a:pt x="5273742" y="4938299"/>
                </a:lnTo>
                <a:lnTo>
                  <a:pt x="5273742" y="80093"/>
                </a:lnTo>
                <a:close/>
                <a:moveTo>
                  <a:pt x="0" y="513348"/>
                </a:moveTo>
                <a:lnTo>
                  <a:pt x="80093" y="433255"/>
                </a:lnTo>
                <a:lnTo>
                  <a:pt x="80093" y="4663328"/>
                </a:lnTo>
                <a:lnTo>
                  <a:pt x="0" y="45832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701" y="2452526"/>
            <a:ext cx="4248318" cy="195294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defRPr/>
            </a:pPr>
            <a:r>
              <a:rPr lang="en-US" sz="3600" b="1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7.Dyscalculia is related to IQ.</a:t>
            </a:r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CB64814D-A361-44E1-8D97-B83E41C8B2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0" y="-2"/>
            <a:ext cx="1248189" cy="1248189"/>
          </a:xfrm>
          <a:prstGeom prst="triangle">
            <a:avLst>
              <a:gd name="adj" fmla="val 10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852A6879-032A-4946-9CCA-44D38BEDF5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296832" y="246646"/>
            <a:ext cx="577231" cy="577231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56AB08D7-F0FB-4965-B730-8B874214C2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93049" y="367194"/>
            <a:ext cx="999162" cy="99916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148D9297-49FA-43ED-AC6B-E2F153B3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9187" y="946949"/>
            <a:ext cx="352820" cy="352820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693B4105-989A-4A79-A881-75F3602AEE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051528" y="4483510"/>
            <a:ext cx="4748979" cy="2374490"/>
            <a:chOff x="4857523" y="4483510"/>
            <a:chExt cx="4748979" cy="2374490"/>
          </a:xfrm>
        </p:grpSpPr>
        <p:sp>
          <p:nvSpPr>
            <p:cNvPr id="87" name="Isosceles Triangle 86">
              <a:extLst>
                <a:ext uri="{FF2B5EF4-FFF2-40B4-BE49-F238E27FC236}">
                  <a16:creationId xmlns:a16="http://schemas.microsoft.com/office/drawing/2014/main" id="{D89F965B-7F23-48AC-830E-2272A40CD2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57523" y="4483510"/>
              <a:ext cx="4748979" cy="2374490"/>
            </a:xfrm>
            <a:prstGeom prst="triangle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C57518E5-4332-4F59-9B89-B658B6BFD1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7735188" y="4982817"/>
              <a:ext cx="1009255" cy="1009255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219" name="Content Placeholder 4"/>
          <p:cNvPicPr>
            <a:picLocks noGrp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80"/>
          <a:stretch/>
        </p:blipFill>
        <p:spPr>
          <a:xfrm>
            <a:off x="7527826" y="939428"/>
            <a:ext cx="4160520" cy="4157124"/>
          </a:xfrm>
          <a:custGeom>
            <a:avLst/>
            <a:gdLst/>
            <a:ahLst/>
            <a:cxnLst/>
            <a:rect l="l" t="t" r="r" b="b"/>
            <a:pathLst>
              <a:path w="4291285" h="4291285">
                <a:moveTo>
                  <a:pt x="2145643" y="0"/>
                </a:moveTo>
                <a:lnTo>
                  <a:pt x="4291285" y="2145643"/>
                </a:lnTo>
                <a:lnTo>
                  <a:pt x="2145643" y="4291285"/>
                </a:lnTo>
                <a:lnTo>
                  <a:pt x="0" y="2145643"/>
                </a:lnTo>
                <a:close/>
              </a:path>
            </a:pathLst>
          </a:custGeom>
        </p:spPr>
      </p:pic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3475733C-3B1E-4E4E-8552-4D30F71F59D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t="13807" r="-2" b="13500"/>
          <a:stretch/>
        </p:blipFill>
        <p:spPr>
          <a:xfrm>
            <a:off x="5450735" y="8"/>
            <a:ext cx="4160520" cy="3024347"/>
          </a:xfrm>
          <a:custGeom>
            <a:avLst/>
            <a:gdLst/>
            <a:ahLst/>
            <a:cxnLst/>
            <a:rect l="l" t="t" r="r" b="b"/>
            <a:pathLst>
              <a:path w="4160520" h="3024347">
                <a:moveTo>
                  <a:pt x="946558" y="0"/>
                </a:moveTo>
                <a:lnTo>
                  <a:pt x="3213962" y="0"/>
                </a:lnTo>
                <a:lnTo>
                  <a:pt x="4160520" y="945786"/>
                </a:lnTo>
                <a:lnTo>
                  <a:pt x="2080261" y="3024347"/>
                </a:lnTo>
                <a:lnTo>
                  <a:pt x="0" y="94578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46998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B4D3D850-2041-4B7C-AED9-54DA385B1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B76D1A6F-45D0-498C-BBDB-4B50C9537BE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t="4806" r="4" b="9156"/>
          <a:stretch/>
        </p:blipFill>
        <p:spPr>
          <a:xfrm>
            <a:off x="5365019" y="10"/>
            <a:ext cx="4058489" cy="3267641"/>
          </a:xfrm>
          <a:custGeom>
            <a:avLst/>
            <a:gdLst/>
            <a:ahLst/>
            <a:cxnLst/>
            <a:rect l="l" t="t" r="r" b="b"/>
            <a:pathLst>
              <a:path w="4058489" h="3267651">
                <a:moveTo>
                  <a:pt x="1238407" y="0"/>
                </a:moveTo>
                <a:lnTo>
                  <a:pt x="2820083" y="0"/>
                </a:lnTo>
                <a:lnTo>
                  <a:pt x="4058489" y="1238407"/>
                </a:lnTo>
                <a:lnTo>
                  <a:pt x="2029245" y="3267651"/>
                </a:lnTo>
                <a:lnTo>
                  <a:pt x="0" y="1238407"/>
                </a:lnTo>
                <a:close/>
              </a:path>
            </a:pathLst>
          </a:custGeom>
        </p:spPr>
      </p:pic>
      <p:sp>
        <p:nvSpPr>
          <p:cNvPr id="74" name="Rectangle 73">
            <a:extLst>
              <a:ext uri="{FF2B5EF4-FFF2-40B4-BE49-F238E27FC236}">
                <a16:creationId xmlns:a16="http://schemas.microsoft.com/office/drawing/2014/main" id="{5707F116-8EC0-4822-9067-186AC8C96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38684" y="1316432"/>
            <a:ext cx="4225136" cy="42251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49F1A7E4-819D-4D21-8E8B-32671A9F9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563919" y="753376"/>
            <a:ext cx="5353835" cy="5353835"/>
          </a:xfrm>
          <a:custGeom>
            <a:avLst/>
            <a:gdLst>
              <a:gd name="connsiteX0" fmla="*/ 690507 w 5353835"/>
              <a:gd name="connsiteY0" fmla="*/ 5273742 h 5353835"/>
              <a:gd name="connsiteX1" fmla="*/ 4938299 w 5353835"/>
              <a:gd name="connsiteY1" fmla="*/ 5273742 h 5353835"/>
              <a:gd name="connsiteX2" fmla="*/ 4858206 w 5353835"/>
              <a:gd name="connsiteY2" fmla="*/ 5353835 h 5353835"/>
              <a:gd name="connsiteX3" fmla="*/ 770600 w 5353835"/>
              <a:gd name="connsiteY3" fmla="*/ 5353835 h 5353835"/>
              <a:gd name="connsiteX4" fmla="*/ 433255 w 5353835"/>
              <a:gd name="connsiteY4" fmla="*/ 80093 h 5353835"/>
              <a:gd name="connsiteX5" fmla="*/ 51334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58206 h 5353835"/>
              <a:gd name="connsiteX8" fmla="*/ 5273742 w 5353835"/>
              <a:gd name="connsiteY8" fmla="*/ 4938299 h 5353835"/>
              <a:gd name="connsiteX9" fmla="*/ 5273742 w 5353835"/>
              <a:gd name="connsiteY9" fmla="*/ 80093 h 5353835"/>
              <a:gd name="connsiteX10" fmla="*/ 0 w 5353835"/>
              <a:gd name="connsiteY10" fmla="*/ 513348 h 5353835"/>
              <a:gd name="connsiteX11" fmla="*/ 80093 w 5353835"/>
              <a:gd name="connsiteY11" fmla="*/ 433255 h 5353835"/>
              <a:gd name="connsiteX12" fmla="*/ 80093 w 5353835"/>
              <a:gd name="connsiteY12" fmla="*/ 4663328 h 5353835"/>
              <a:gd name="connsiteX13" fmla="*/ 0 w 5353835"/>
              <a:gd name="connsiteY13" fmla="*/ 4583235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7" y="5273742"/>
                </a:moveTo>
                <a:lnTo>
                  <a:pt x="4938299" y="5273742"/>
                </a:lnTo>
                <a:lnTo>
                  <a:pt x="4858206" y="5353835"/>
                </a:lnTo>
                <a:lnTo>
                  <a:pt x="770600" y="5353835"/>
                </a:lnTo>
                <a:close/>
                <a:moveTo>
                  <a:pt x="433255" y="80093"/>
                </a:moveTo>
                <a:lnTo>
                  <a:pt x="513348" y="0"/>
                </a:lnTo>
                <a:lnTo>
                  <a:pt x="5353835" y="0"/>
                </a:lnTo>
                <a:lnTo>
                  <a:pt x="5353835" y="4858206"/>
                </a:lnTo>
                <a:lnTo>
                  <a:pt x="5273742" y="4938299"/>
                </a:lnTo>
                <a:lnTo>
                  <a:pt x="5273742" y="80093"/>
                </a:lnTo>
                <a:close/>
                <a:moveTo>
                  <a:pt x="0" y="513348"/>
                </a:moveTo>
                <a:lnTo>
                  <a:pt x="80093" y="433255"/>
                </a:lnTo>
                <a:lnTo>
                  <a:pt x="80093" y="4663328"/>
                </a:lnTo>
                <a:lnTo>
                  <a:pt x="0" y="45832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701" y="2452526"/>
            <a:ext cx="4248318" cy="195294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defRPr/>
            </a:pPr>
            <a:r>
              <a:rPr lang="en-US" sz="3300" b="1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8.Dyscalculia means having a</a:t>
            </a:r>
            <a:br>
              <a:rPr lang="en-US" sz="3300" b="1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</a:br>
            <a:r>
              <a:rPr lang="en-US" sz="3300" b="1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poor memory for some </a:t>
            </a:r>
            <a:br>
              <a:rPr lang="en-US" sz="3300" b="1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</a:br>
            <a:r>
              <a:rPr lang="en-US" sz="3300" b="1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information.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0C661B50-6929-49AE-B678-D23F22C94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44943" y="1682590"/>
            <a:ext cx="856138" cy="856138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FA4D2597-A2FE-4B0C-BB1F-540C5F25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46635" y="1669247"/>
            <a:ext cx="381459" cy="381459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DA103EBF-224C-44F4-ACE5-79865767D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71328" y="5264552"/>
            <a:ext cx="723097" cy="72309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7A5F9AD-A73A-480E-A9D0-4B4234677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655277" y="5293530"/>
            <a:ext cx="322181" cy="322182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267" name="Content Placeholder 4"/>
          <p:cNvPicPr>
            <a:picLocks noGrp="1"/>
          </p:cNvPicPr>
          <p:nvPr>
            <p:ph idx="1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-1"/>
          <a:stretch/>
        </p:blipFill>
        <p:spPr>
          <a:xfrm>
            <a:off x="7350569" y="2506078"/>
            <a:ext cx="3304539" cy="3304539"/>
          </a:xfrm>
          <a:custGeom>
            <a:avLst/>
            <a:gdLst/>
            <a:ahLst/>
            <a:cxnLst/>
            <a:rect l="l" t="t" r="r" b="b"/>
            <a:pathLst>
              <a:path w="4291285" h="4291285">
                <a:moveTo>
                  <a:pt x="2145643" y="0"/>
                </a:moveTo>
                <a:lnTo>
                  <a:pt x="4291285" y="2145643"/>
                </a:lnTo>
                <a:lnTo>
                  <a:pt x="2145643" y="4291285"/>
                </a:lnTo>
                <a:lnTo>
                  <a:pt x="0" y="2145643"/>
                </a:lnTo>
                <a:close/>
              </a:path>
            </a:pathLst>
          </a:cu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30D6F49-686B-45D2-B648-F0E062BDDEEE}"/>
              </a:ext>
            </a:extLst>
          </p:cNvPr>
          <p:cNvSpPr txBox="1"/>
          <p:nvPr/>
        </p:nvSpPr>
        <p:spPr>
          <a:xfrm>
            <a:off x="9884958" y="6657945"/>
            <a:ext cx="2307042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700">
                <a:solidFill>
                  <a:srgbClr val="FFFFFF"/>
                </a:solidFill>
                <a:hlinkClick r:id="rId4" tooltip="http://neurowiki2013.wikidot.com/individual:tagged-for-failure-creb-cbp-and-other-molecules-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GB" sz="700">
                <a:solidFill>
                  <a:srgbClr val="FFFFFF"/>
                </a:solidFill>
              </a:rPr>
              <a:t> by Unknown Author is licensed under </a:t>
            </a:r>
            <a:r>
              <a:rPr lang="en-GB" sz="700">
                <a:solidFill>
                  <a:srgbClr val="FFFFFF"/>
                </a:solidFill>
                <a:hlinkClick r:id="rId6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GB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14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</TotalTime>
  <Words>209</Words>
  <Application>Microsoft Office PowerPoint</Application>
  <PresentationFormat>Widescreen</PresentationFormat>
  <Paragraphs>24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Dyscalculia Awareness Quiz True or False</vt:lpstr>
      <vt:lpstr>1.Dyscalculia isn’t as common as dyslexia. </vt:lpstr>
      <vt:lpstr>2.Dyscalculia is just dyslexia with numbers. </vt:lpstr>
      <vt:lpstr>3.Dyscalculia can’t be diagnosed until you are  7 years old. </vt:lpstr>
      <vt:lpstr>4.All children with dyscalculia have the same difficulties with Maths. </vt:lpstr>
      <vt:lpstr>5.Dyscalculia is another name for maths anxiety. </vt:lpstr>
      <vt:lpstr>6.Children with dyscalculia will never learn maths. </vt:lpstr>
      <vt:lpstr>7.Dyscalculia is related to IQ.</vt:lpstr>
      <vt:lpstr>8.Dyscalculia means having a poor memory for some  information.</vt:lpstr>
      <vt:lpstr>9.Dyscalculia is more common in girls than boys.</vt:lpstr>
      <vt:lpstr> 10.Dyscalculia can be cured. </vt:lpstr>
      <vt:lpstr>11.Dyscalculia is an inherited  condition.</vt:lpstr>
      <vt:lpstr>12. Most people with dyscalculia also have dyslexia.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Dyscalculia Awareness Quiz True or False</dc:title>
  <dc:creator>Judy Hornigold</dc:creator>
  <cp:lastModifiedBy>Judy Hornigold</cp:lastModifiedBy>
  <cp:revision>4</cp:revision>
  <dcterms:created xsi:type="dcterms:W3CDTF">2020-06-13T14:24:29Z</dcterms:created>
  <dcterms:modified xsi:type="dcterms:W3CDTF">2020-06-14T09:48:22Z</dcterms:modified>
</cp:coreProperties>
</file>