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730" r:id="rId2"/>
    <p:sldId id="257" r:id="rId3"/>
    <p:sldId id="1514" r:id="rId4"/>
    <p:sldId id="1749" r:id="rId5"/>
    <p:sldId id="1748" r:id="rId6"/>
    <p:sldId id="1731" r:id="rId7"/>
    <p:sldId id="1751" r:id="rId8"/>
    <p:sldId id="1508" r:id="rId9"/>
    <p:sldId id="1745" r:id="rId10"/>
    <p:sldId id="1744" r:id="rId11"/>
    <p:sldId id="1739" r:id="rId12"/>
    <p:sldId id="1740" r:id="rId13"/>
    <p:sldId id="1741" r:id="rId14"/>
    <p:sldId id="1742" r:id="rId15"/>
    <p:sldId id="1743" r:id="rId16"/>
    <p:sldId id="1513" r:id="rId17"/>
    <p:sldId id="1746" r:id="rId18"/>
    <p:sldId id="1732" r:id="rId19"/>
    <p:sldId id="1733" r:id="rId20"/>
    <p:sldId id="1734" r:id="rId21"/>
    <p:sldId id="1736" r:id="rId22"/>
    <p:sldId id="1737" r:id="rId23"/>
    <p:sldId id="1747" r:id="rId24"/>
    <p:sldId id="17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07" autoAdjust="0"/>
    <p:restoredTop sz="94660"/>
  </p:normalViewPr>
  <p:slideViewPr>
    <p:cSldViewPr snapToGrid="0">
      <p:cViewPr varScale="1">
        <p:scale>
          <a:sx n="67" d="100"/>
          <a:sy n="67" d="100"/>
        </p:scale>
        <p:origin x="1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3BA60-A662-4316-8C88-714CA52ECF3C}" type="datetimeFigureOut">
              <a:rPr lang="en-GB" smtClean="0"/>
              <a:t>23/06/2020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16F6A-A6B5-47FC-8736-CE30978340A3}" type="slidenum">
              <a:rPr lang="en-GB" smtClean="0"/>
              <a:t>‹#›</a:t>
            </a:fld>
            <a:endParaRPr lang="en-GB"/>
          </a:p>
        </p:txBody>
      </p:sp>
    </p:spTree>
    <p:extLst>
      <p:ext uri="{BB962C8B-B14F-4D97-AF65-F5344CB8AC3E}">
        <p14:creationId xmlns:p14="http://schemas.microsoft.com/office/powerpoint/2010/main" val="78223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B287-68ED-49CC-8871-9CA173AB0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781049-C713-4B42-AD13-FE81E0A27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DCD18B-5DC9-4297-A23B-B23F1B85874D}"/>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5" name="Footer Placeholder 4">
            <a:extLst>
              <a:ext uri="{FF2B5EF4-FFF2-40B4-BE49-F238E27FC236}">
                <a16:creationId xmlns:a16="http://schemas.microsoft.com/office/drawing/2014/main" id="{5E0DD25D-AB03-451C-A03E-80E33C463A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E2C475-76DC-4976-B90B-F9A8F55C213D}"/>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23941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22C4-F8DA-4516-A338-A5C77FC9F3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D313E4-3C39-4F3B-B327-D8448099AF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F36295-C24A-405F-8436-0EE118DD9AFD}"/>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5" name="Footer Placeholder 4">
            <a:extLst>
              <a:ext uri="{FF2B5EF4-FFF2-40B4-BE49-F238E27FC236}">
                <a16:creationId xmlns:a16="http://schemas.microsoft.com/office/drawing/2014/main" id="{9ED8C3E3-BA77-4156-ADCE-6C1C16AA6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F956E-0DF7-40F6-B08F-8FDEFFBC76CB}"/>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271430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90AE3-3404-4FA5-8762-737CC2A365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04A3CB-4F7E-4C95-AAB0-2557DAD89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4C7D8B-1C14-448F-81FF-8E1E10ECED22}"/>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5" name="Footer Placeholder 4">
            <a:extLst>
              <a:ext uri="{FF2B5EF4-FFF2-40B4-BE49-F238E27FC236}">
                <a16:creationId xmlns:a16="http://schemas.microsoft.com/office/drawing/2014/main" id="{634F3AE9-A05B-4D9C-B754-8ECBE573B9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D3EC9-8BAA-4F9A-9267-E8D67ABF41D1}"/>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387088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AEE3-4C1F-4271-B836-AC96931F3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C81B40-8EC3-41C1-80E0-E206976A4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A3A47-EE93-4954-BE4D-B55EF6A892F2}"/>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5" name="Footer Placeholder 4">
            <a:extLst>
              <a:ext uri="{FF2B5EF4-FFF2-40B4-BE49-F238E27FC236}">
                <a16:creationId xmlns:a16="http://schemas.microsoft.com/office/drawing/2014/main" id="{557A877B-2947-4FCB-9208-09BBA80455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FBE9D-8828-4294-BC97-36DE95418F5B}"/>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389153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D2E2-C2B7-4D3E-AFFC-06CEBA3B0A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35EF74-5C6A-4E4E-88AA-1AD037F56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792C8-8483-46A2-A194-4D2981289E2D}"/>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5" name="Footer Placeholder 4">
            <a:extLst>
              <a:ext uri="{FF2B5EF4-FFF2-40B4-BE49-F238E27FC236}">
                <a16:creationId xmlns:a16="http://schemas.microsoft.com/office/drawing/2014/main" id="{39CEEB85-F2AB-4CB7-A78A-F44C3018BA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CCA2E3-66C1-4D1D-863F-9EFB4894B371}"/>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57907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B1CC-A11E-4327-93F7-7652212881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3B3998-3F46-4127-AFCD-2FCF3936F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5058EF-E20B-437F-867E-BB01165987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6F7753-7EA3-4BF7-A42A-65E631034372}"/>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6" name="Footer Placeholder 5">
            <a:extLst>
              <a:ext uri="{FF2B5EF4-FFF2-40B4-BE49-F238E27FC236}">
                <a16:creationId xmlns:a16="http://schemas.microsoft.com/office/drawing/2014/main" id="{035BB9B1-7107-4E2B-B615-6B74A8A233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855704-D92F-4404-A57E-9D2E1DD57647}"/>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149473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0411-D483-44B4-A4BF-57FCDB8BAA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5E5CDB-937A-428F-B4F7-49594D8BF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B9649-5829-4A90-B401-34813ACEC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F7270D-BB0D-4465-85AF-1039ED3D4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48795F-2F8F-44C4-B835-914ACAD946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777488-D334-4F78-9813-7AD93DE340DC}"/>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8" name="Footer Placeholder 7">
            <a:extLst>
              <a:ext uri="{FF2B5EF4-FFF2-40B4-BE49-F238E27FC236}">
                <a16:creationId xmlns:a16="http://schemas.microsoft.com/office/drawing/2014/main" id="{BF770023-CA5E-42A6-A4CE-ECF449EC1C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214122-24B7-4A88-B22F-CE790552C1D5}"/>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79922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82C7-132B-4787-B2BB-5C725EF715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8B59DA-B004-4631-A33A-FB5263456841}"/>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4" name="Footer Placeholder 3">
            <a:extLst>
              <a:ext uri="{FF2B5EF4-FFF2-40B4-BE49-F238E27FC236}">
                <a16:creationId xmlns:a16="http://schemas.microsoft.com/office/drawing/2014/main" id="{9F51E007-067E-492A-B2CA-6470A400E9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5347BC-927C-4699-970C-9C1541B66E8E}"/>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178768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EB505-7EE7-4F76-B460-9E3D328C02B6}"/>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3" name="Footer Placeholder 2">
            <a:extLst>
              <a:ext uri="{FF2B5EF4-FFF2-40B4-BE49-F238E27FC236}">
                <a16:creationId xmlns:a16="http://schemas.microsoft.com/office/drawing/2014/main" id="{895156C4-E67C-4FF3-A464-F9AF7BA699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F921E0-534B-4680-B5CB-0902645A1F2D}"/>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400626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79EF-2831-478E-8F9C-B07F4165F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2633D7-4A9B-45A8-B39E-0E58F5154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B11AB2-B8F8-4A8B-AB9C-116324202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8FF79-641F-48D7-81F9-47A6FBE3E787}"/>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6" name="Footer Placeholder 5">
            <a:extLst>
              <a:ext uri="{FF2B5EF4-FFF2-40B4-BE49-F238E27FC236}">
                <a16:creationId xmlns:a16="http://schemas.microsoft.com/office/drawing/2014/main" id="{2F34D3C3-7D0D-4C0C-A9D5-915E126189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151577-D1BB-45BE-814C-9142F1ED0D7B}"/>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277297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77AE-0F19-4F76-A96A-62D7D8A38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8D7399-68AB-442D-A240-204B5BABC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1C15BD-A667-4779-9259-6CD318A64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45FB0-214C-4C65-ABEE-A13B7F11FD1B}"/>
              </a:ext>
            </a:extLst>
          </p:cNvPr>
          <p:cNvSpPr>
            <a:spLocks noGrp="1"/>
          </p:cNvSpPr>
          <p:nvPr>
            <p:ph type="dt" sz="half" idx="10"/>
          </p:nvPr>
        </p:nvSpPr>
        <p:spPr/>
        <p:txBody>
          <a:bodyPr/>
          <a:lstStyle/>
          <a:p>
            <a:fld id="{AFBF8E99-04A4-4417-BA56-9F9A5244DCAF}" type="datetimeFigureOut">
              <a:rPr lang="en-GB" smtClean="0"/>
              <a:t>23/06/2020</a:t>
            </a:fld>
            <a:endParaRPr lang="en-GB"/>
          </a:p>
        </p:txBody>
      </p:sp>
      <p:sp>
        <p:nvSpPr>
          <p:cNvPr id="6" name="Footer Placeholder 5">
            <a:extLst>
              <a:ext uri="{FF2B5EF4-FFF2-40B4-BE49-F238E27FC236}">
                <a16:creationId xmlns:a16="http://schemas.microsoft.com/office/drawing/2014/main" id="{3474CBED-C69A-4D3F-87A9-C9450A4C11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E7471-3A2C-4524-9C01-3FE80D2FA8B3}"/>
              </a:ext>
            </a:extLst>
          </p:cNvPr>
          <p:cNvSpPr>
            <a:spLocks noGrp="1"/>
          </p:cNvSpPr>
          <p:nvPr>
            <p:ph type="sldNum" sz="quarter" idx="12"/>
          </p:nvPr>
        </p:nvSpPr>
        <p:spPr/>
        <p:txBody>
          <a:bodyPr/>
          <a:lstStyle/>
          <a:p>
            <a:fld id="{AADBED73-335D-450A-A6F6-9339DA5DE578}" type="slidenum">
              <a:rPr lang="en-GB" smtClean="0"/>
              <a:t>‹#›</a:t>
            </a:fld>
            <a:endParaRPr lang="en-GB"/>
          </a:p>
        </p:txBody>
      </p:sp>
    </p:spTree>
    <p:extLst>
      <p:ext uri="{BB962C8B-B14F-4D97-AF65-F5344CB8AC3E}">
        <p14:creationId xmlns:p14="http://schemas.microsoft.com/office/powerpoint/2010/main" val="358304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C85CB-3BA6-4894-802B-076E53A12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04958F-B68A-4776-8002-BB2B3A16B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9373D-49D8-4077-A7A3-CFD0EE904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F8E99-04A4-4417-BA56-9F9A5244DCAF}" type="datetimeFigureOut">
              <a:rPr lang="en-GB" smtClean="0"/>
              <a:t>23/06/2020</a:t>
            </a:fld>
            <a:endParaRPr lang="en-GB"/>
          </a:p>
        </p:txBody>
      </p:sp>
      <p:sp>
        <p:nvSpPr>
          <p:cNvPr id="5" name="Footer Placeholder 4">
            <a:extLst>
              <a:ext uri="{FF2B5EF4-FFF2-40B4-BE49-F238E27FC236}">
                <a16:creationId xmlns:a16="http://schemas.microsoft.com/office/drawing/2014/main" id="{DF4E9052-E38F-4CB5-ACF8-EFC458E9B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D32676-CF77-45F5-9945-4319C89AA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BED73-335D-450A-A6F6-9339DA5DE578}" type="slidenum">
              <a:rPr lang="en-GB" smtClean="0"/>
              <a:t>‹#›</a:t>
            </a:fld>
            <a:endParaRPr lang="en-GB"/>
          </a:p>
        </p:txBody>
      </p:sp>
    </p:spTree>
    <p:extLst>
      <p:ext uri="{BB962C8B-B14F-4D97-AF65-F5344CB8AC3E}">
        <p14:creationId xmlns:p14="http://schemas.microsoft.com/office/powerpoint/2010/main" val="32133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cid:image001.png@01D43878.919BE11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43878.919BE110"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quiz-puzzles-letters-puzzle-243244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tevechinn.co.uk/" TargetMode="External"/><Relationship Id="rId3" Type="http://schemas.openxmlformats.org/officeDocument/2006/relationships/image" Target="../media/image2.png"/><Relationship Id="rId7" Type="http://schemas.openxmlformats.org/officeDocument/2006/relationships/hyperlink" Target="http://www.judyhornigold.co.uk/"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cid:image001.png@01D43878.919BE110" TargetMode="External"/><Relationship Id="rId9" Type="http://schemas.openxmlformats.org/officeDocument/2006/relationships/hyperlink" Target="http://www.mathsexplained.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rlajesus.net/sessao-skype-guest-speaker/" TargetMode="External"/><Relationship Id="rId7" Type="http://schemas.openxmlformats.org/officeDocument/2006/relationships/hyperlink" Target="https://walkandthrough.wordpress.com/2018/07/31/tumbuhkan-budaya-menabung-sejak-dini/"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2017.igem.org/Team:TUDelft/Newsletter"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5317F0-FB43-466F-BC25-C0C6AFFA731D}"/>
              </a:ext>
            </a:extLst>
          </p:cNvPr>
          <p:cNvPicPr>
            <a:picLocks noChangeAspect="1"/>
          </p:cNvPicPr>
          <p:nvPr/>
        </p:nvPicPr>
        <p:blipFill>
          <a:blip r:embed="rId2"/>
          <a:stretch>
            <a:fillRect/>
          </a:stretch>
        </p:blipFill>
        <p:spPr>
          <a:xfrm>
            <a:off x="2088039" y="643467"/>
            <a:ext cx="8015921" cy="5571066"/>
          </a:xfrm>
          <a:prstGeom prst="rect">
            <a:avLst/>
          </a:prstGeom>
        </p:spPr>
      </p:pic>
      <p:sp>
        <p:nvSpPr>
          <p:cNvPr id="4" name="Footer Placeholder 3">
            <a:extLst>
              <a:ext uri="{FF2B5EF4-FFF2-40B4-BE49-F238E27FC236}">
                <a16:creationId xmlns:a16="http://schemas.microsoft.com/office/drawing/2014/main" id="{0F4E8D70-A28D-4D4A-8234-B2428B91455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solidFill>
                  <a:srgbClr val="FFFFFF"/>
                </a:solidFill>
              </a:rPr>
              <a:t>www.judyhornigold.co.uk</a:t>
            </a:r>
          </a:p>
        </p:txBody>
      </p:sp>
      <p:pic>
        <p:nvPicPr>
          <p:cNvPr id="6" name="Picture 5" descr="cid:image001.png@01D43878.919BE110">
            <a:extLst>
              <a:ext uri="{FF2B5EF4-FFF2-40B4-BE49-F238E27FC236}">
                <a16:creationId xmlns:a16="http://schemas.microsoft.com/office/drawing/2014/main" id="{BAA2852B-86DA-4B6E-8FA8-C2E03CD230C3}"/>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884524"/>
            <a:ext cx="1501249" cy="973476"/>
          </a:xfrm>
          <a:prstGeom prst="rect">
            <a:avLst/>
          </a:prstGeom>
          <a:noFill/>
          <a:ln>
            <a:noFill/>
          </a:ln>
        </p:spPr>
      </p:pic>
      <p:pic>
        <p:nvPicPr>
          <p:cNvPr id="2" name="Picture 1">
            <a:extLst>
              <a:ext uri="{FF2B5EF4-FFF2-40B4-BE49-F238E27FC236}">
                <a16:creationId xmlns:a16="http://schemas.microsoft.com/office/drawing/2014/main" id="{1A6A4127-DFD8-4B39-B0E6-940ED83043A6}"/>
              </a:ext>
            </a:extLst>
          </p:cNvPr>
          <p:cNvPicPr>
            <a:picLocks noChangeAspect="1"/>
          </p:cNvPicPr>
          <p:nvPr/>
        </p:nvPicPr>
        <p:blipFill>
          <a:blip r:embed="rId5"/>
          <a:stretch>
            <a:fillRect/>
          </a:stretch>
        </p:blipFill>
        <p:spPr>
          <a:xfrm>
            <a:off x="10018285" y="6141709"/>
            <a:ext cx="2173715" cy="716291"/>
          </a:xfrm>
          <a:prstGeom prst="rect">
            <a:avLst/>
          </a:prstGeom>
        </p:spPr>
      </p:pic>
    </p:spTree>
    <p:extLst>
      <p:ext uri="{BB962C8B-B14F-4D97-AF65-F5344CB8AC3E}">
        <p14:creationId xmlns:p14="http://schemas.microsoft.com/office/powerpoint/2010/main" val="389582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8C2B5-F348-47CF-9B55-CCB86E759D10}"/>
              </a:ext>
            </a:extLst>
          </p:cNvPr>
          <p:cNvSpPr>
            <a:spLocks noGrp="1"/>
          </p:cNvSpPr>
          <p:nvPr>
            <p:ph type="title"/>
          </p:nvPr>
        </p:nvSpPr>
        <p:spPr>
          <a:xfrm>
            <a:off x="686834" y="1153572"/>
            <a:ext cx="3200400" cy="4461163"/>
          </a:xfrm>
        </p:spPr>
        <p:txBody>
          <a:bodyPr>
            <a:normAutofit/>
          </a:bodyPr>
          <a:lstStyle/>
          <a:p>
            <a:r>
              <a:rPr lang="en-GB">
                <a:solidFill>
                  <a:srgbClr val="FFFFFF"/>
                </a:solidFill>
              </a:rPr>
              <a:t>Session Overview – Part 1- 3 sessions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DCD92E3-58CD-4BD7-B880-89B905F9BEE1}"/>
              </a:ext>
            </a:extLst>
          </p:cNvPr>
          <p:cNvSpPr>
            <a:spLocks noGrp="1"/>
          </p:cNvSpPr>
          <p:nvPr>
            <p:ph idx="1"/>
          </p:nvPr>
        </p:nvSpPr>
        <p:spPr>
          <a:xfrm>
            <a:off x="4447308" y="591344"/>
            <a:ext cx="6906491" cy="5585619"/>
          </a:xfrm>
        </p:spPr>
        <p:txBody>
          <a:bodyPr anchor="ctr">
            <a:normAutofit/>
          </a:bodyPr>
          <a:lstStyle/>
          <a:p>
            <a:pPr marL="0" indent="0">
              <a:buNone/>
            </a:pPr>
            <a:r>
              <a:rPr lang="en-GB" u="sng" dirty="0"/>
              <a:t>Session 3 (presented by Judy)</a:t>
            </a:r>
            <a:endParaRPr lang="en-GB" dirty="0"/>
          </a:p>
          <a:p>
            <a:pPr marL="0" indent="0">
              <a:buNone/>
            </a:pPr>
            <a:r>
              <a:rPr lang="en-US" dirty="0"/>
              <a:t>Building understanding and empathy for learners.</a:t>
            </a:r>
            <a:endParaRPr lang="en-GB" dirty="0"/>
          </a:p>
          <a:p>
            <a:pPr marL="0" indent="0">
              <a:buNone/>
            </a:pPr>
            <a:r>
              <a:rPr lang="en-US" dirty="0" err="1"/>
              <a:t>Maths</a:t>
            </a:r>
            <a:r>
              <a:rPr lang="en-US" dirty="0"/>
              <a:t> anxiety and the affective domain.</a:t>
            </a:r>
            <a:endParaRPr lang="en-GB" dirty="0"/>
          </a:p>
          <a:p>
            <a:pPr marL="0" indent="0">
              <a:buNone/>
            </a:pPr>
            <a:r>
              <a:rPr lang="en-US" dirty="0"/>
              <a:t>Self-esteem. Self-concept. Self-efficacy</a:t>
            </a:r>
            <a:endParaRPr lang="en-GB" dirty="0"/>
          </a:p>
          <a:p>
            <a:pPr marL="0" indent="0">
              <a:buNone/>
            </a:pPr>
            <a:r>
              <a:rPr lang="en-US" dirty="0"/>
              <a:t>Attributional style</a:t>
            </a:r>
            <a:endParaRPr lang="en-GB" dirty="0"/>
          </a:p>
          <a:p>
            <a:pPr marL="0" indent="0">
              <a:buNone/>
            </a:pPr>
            <a:r>
              <a:rPr lang="en-GB" dirty="0"/>
              <a:t> </a:t>
            </a:r>
          </a:p>
          <a:p>
            <a:endParaRPr lang="en-GB" dirty="0"/>
          </a:p>
        </p:txBody>
      </p:sp>
    </p:spTree>
    <p:extLst>
      <p:ext uri="{BB962C8B-B14F-4D97-AF65-F5344CB8AC3E}">
        <p14:creationId xmlns:p14="http://schemas.microsoft.com/office/powerpoint/2010/main" val="370202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A8D43-29CF-4F6C-8E28-C59A71F6001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Session Overview- Part 2- </a:t>
            </a:r>
            <a:br>
              <a:rPr lang="en-GB" dirty="0">
                <a:solidFill>
                  <a:srgbClr val="FFFFFF"/>
                </a:solidFill>
              </a:rPr>
            </a:br>
            <a:r>
              <a:rPr lang="en-GB" dirty="0">
                <a:solidFill>
                  <a:srgbClr val="FFFFFF"/>
                </a:solidFill>
              </a:rPr>
              <a:t>7 sessions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DF4432-0B31-44B2-81AB-8EA0A1C76063}"/>
              </a:ext>
            </a:extLst>
          </p:cNvPr>
          <p:cNvSpPr>
            <a:spLocks noGrp="1"/>
          </p:cNvSpPr>
          <p:nvPr>
            <p:ph idx="1"/>
          </p:nvPr>
        </p:nvSpPr>
        <p:spPr>
          <a:xfrm>
            <a:off x="4447308" y="591344"/>
            <a:ext cx="6906491" cy="5585619"/>
          </a:xfrm>
        </p:spPr>
        <p:txBody>
          <a:bodyPr anchor="ctr">
            <a:normAutofit/>
          </a:bodyPr>
          <a:lstStyle/>
          <a:p>
            <a:pPr marL="0" indent="0">
              <a:buNone/>
            </a:pPr>
            <a:r>
              <a:rPr lang="en-US" u="sng" dirty="0"/>
              <a:t>Session 1 (presented by Judy)</a:t>
            </a:r>
            <a:endParaRPr lang="en-GB" dirty="0"/>
          </a:p>
          <a:p>
            <a:pPr marL="0" indent="0">
              <a:buNone/>
            </a:pPr>
            <a:r>
              <a:rPr lang="en-US" dirty="0"/>
              <a:t>The foundations. Developing number sense and operation sense. Place value.</a:t>
            </a:r>
            <a:endParaRPr lang="en-GB" dirty="0"/>
          </a:p>
          <a:p>
            <a:pPr marL="0" indent="0">
              <a:buNone/>
            </a:pPr>
            <a:r>
              <a:rPr lang="en-US" dirty="0"/>
              <a:t> </a:t>
            </a:r>
            <a:endParaRPr lang="en-GB" dirty="0"/>
          </a:p>
          <a:p>
            <a:pPr marL="0" indent="0">
              <a:buNone/>
            </a:pPr>
            <a:r>
              <a:rPr lang="en-US" u="sng" dirty="0"/>
              <a:t>Session2 (presented by Steve)</a:t>
            </a:r>
            <a:endParaRPr lang="en-GB" dirty="0"/>
          </a:p>
          <a:p>
            <a:pPr marL="0" indent="0">
              <a:buNone/>
            </a:pPr>
            <a:r>
              <a:rPr lang="en-US" dirty="0"/>
              <a:t>Strategies for accessing (and understanding) the basic addition and subtraction facts.</a:t>
            </a:r>
            <a:endParaRPr lang="en-GB" dirty="0"/>
          </a:p>
          <a:p>
            <a:pPr marL="0" indent="0">
              <a:buNone/>
            </a:pPr>
            <a:r>
              <a:rPr lang="en-US" dirty="0"/>
              <a:t>  </a:t>
            </a:r>
            <a:endParaRPr lang="en-GB" dirty="0"/>
          </a:p>
          <a:p>
            <a:endParaRPr lang="en-GB" dirty="0"/>
          </a:p>
        </p:txBody>
      </p:sp>
    </p:spTree>
    <p:extLst>
      <p:ext uri="{BB962C8B-B14F-4D97-AF65-F5344CB8AC3E}">
        <p14:creationId xmlns:p14="http://schemas.microsoft.com/office/powerpoint/2010/main" val="275863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0FE8B-337C-467D-AB61-9BE404589E59}"/>
              </a:ext>
            </a:extLst>
          </p:cNvPr>
          <p:cNvSpPr>
            <a:spLocks noGrp="1"/>
          </p:cNvSpPr>
          <p:nvPr>
            <p:ph type="title"/>
          </p:nvPr>
        </p:nvSpPr>
        <p:spPr>
          <a:xfrm>
            <a:off x="686834" y="1153572"/>
            <a:ext cx="3200400" cy="4461163"/>
          </a:xfrm>
        </p:spPr>
        <p:txBody>
          <a:bodyPr>
            <a:normAutofit/>
          </a:bodyPr>
          <a:lstStyle/>
          <a:p>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2DE4444-5D00-46EC-937F-56ACD0A5D3FB}"/>
              </a:ext>
            </a:extLst>
          </p:cNvPr>
          <p:cNvSpPr>
            <a:spLocks noGrp="1"/>
          </p:cNvSpPr>
          <p:nvPr>
            <p:ph idx="1"/>
          </p:nvPr>
        </p:nvSpPr>
        <p:spPr>
          <a:xfrm>
            <a:off x="4447308" y="591344"/>
            <a:ext cx="6906491" cy="5585619"/>
          </a:xfrm>
        </p:spPr>
        <p:txBody>
          <a:bodyPr anchor="ctr">
            <a:normAutofit fontScale="85000" lnSpcReduction="20000"/>
          </a:bodyPr>
          <a:lstStyle/>
          <a:p>
            <a:pPr marL="0" indent="0">
              <a:buNone/>
            </a:pPr>
            <a:r>
              <a:rPr lang="en-GB" sz="2600" dirty="0"/>
              <a:t> </a:t>
            </a:r>
          </a:p>
          <a:p>
            <a:pPr marL="0" indent="0">
              <a:buNone/>
            </a:pPr>
            <a:r>
              <a:rPr lang="en-US" sz="2600" dirty="0"/>
              <a:t> </a:t>
            </a:r>
            <a:endParaRPr lang="en-GB" sz="2600" dirty="0"/>
          </a:p>
          <a:p>
            <a:pPr marL="0" indent="0">
              <a:buNone/>
            </a:pPr>
            <a:r>
              <a:rPr lang="en-US" sz="2600" u="sng" dirty="0"/>
              <a:t>Session 3</a:t>
            </a:r>
            <a:r>
              <a:rPr lang="en-US" sz="2600" dirty="0"/>
              <a:t> (presented by Steve)</a:t>
            </a:r>
            <a:endParaRPr lang="en-GB" sz="2600" dirty="0"/>
          </a:p>
          <a:p>
            <a:pPr marL="0" indent="0">
              <a:buNone/>
            </a:pPr>
            <a:r>
              <a:rPr lang="en-US" sz="2600" dirty="0"/>
              <a:t>How </a:t>
            </a:r>
            <a:r>
              <a:rPr lang="en-US" sz="2600" dirty="0" err="1"/>
              <a:t>maths</a:t>
            </a:r>
            <a:r>
              <a:rPr lang="en-US" sz="2600" dirty="0"/>
              <a:t> develops. From the basics to algebra.</a:t>
            </a:r>
            <a:endParaRPr lang="en-GB" sz="2600" dirty="0"/>
          </a:p>
          <a:p>
            <a:pPr marL="0" indent="0">
              <a:buNone/>
            </a:pPr>
            <a:r>
              <a:rPr lang="en-US" sz="2600" dirty="0"/>
              <a:t>Fractions, decimals, percentages. </a:t>
            </a:r>
            <a:endParaRPr lang="en-GB" sz="2600" dirty="0"/>
          </a:p>
          <a:p>
            <a:pPr marL="0" indent="0">
              <a:buNone/>
            </a:pPr>
            <a:endParaRPr lang="en-US" sz="2600" dirty="0"/>
          </a:p>
          <a:p>
            <a:pPr marL="0" indent="0">
              <a:buNone/>
            </a:pPr>
            <a:r>
              <a:rPr lang="en-US" sz="2600" u="sng" dirty="0"/>
              <a:t>Session 4</a:t>
            </a:r>
            <a:r>
              <a:rPr lang="en-US" sz="2600" dirty="0"/>
              <a:t> (presented by Judy)</a:t>
            </a:r>
            <a:endParaRPr lang="en-GB" sz="2600" dirty="0"/>
          </a:p>
          <a:p>
            <a:pPr marL="0" indent="0">
              <a:buNone/>
            </a:pPr>
            <a:r>
              <a:rPr lang="en-US" sz="2600" dirty="0"/>
              <a:t>Singapore </a:t>
            </a:r>
            <a:r>
              <a:rPr lang="en-US" sz="2600" dirty="0" err="1"/>
              <a:t>Maths</a:t>
            </a:r>
            <a:endParaRPr lang="en-US" sz="2600" dirty="0"/>
          </a:p>
          <a:p>
            <a:pPr marL="0" indent="0">
              <a:buNone/>
            </a:pPr>
            <a:endParaRPr lang="en-US" sz="2600" dirty="0"/>
          </a:p>
          <a:p>
            <a:pPr marL="0" indent="0">
              <a:buNone/>
            </a:pPr>
            <a:r>
              <a:rPr lang="en-US" sz="2600" u="sng" dirty="0"/>
              <a:t>Session 5 </a:t>
            </a:r>
            <a:r>
              <a:rPr lang="en-US" sz="2600" dirty="0"/>
              <a:t>( presented by Judy)</a:t>
            </a:r>
          </a:p>
          <a:p>
            <a:pPr marL="0" indent="0">
              <a:buNone/>
            </a:pPr>
            <a:r>
              <a:rPr lang="en-US" sz="2600" dirty="0"/>
              <a:t>Manipulatives.</a:t>
            </a:r>
          </a:p>
          <a:p>
            <a:pPr marL="0" indent="0">
              <a:buNone/>
            </a:pPr>
            <a:endParaRPr lang="en-US" sz="2600" dirty="0"/>
          </a:p>
          <a:p>
            <a:pPr marL="0" indent="0">
              <a:buNone/>
            </a:pPr>
            <a:r>
              <a:rPr lang="en-US" sz="2600" u="sng" dirty="0"/>
              <a:t>Session 6 (presented by Judy)</a:t>
            </a:r>
          </a:p>
          <a:p>
            <a:pPr marL="0" indent="0">
              <a:buNone/>
            </a:pPr>
            <a:r>
              <a:rPr lang="en-GB" sz="2600" dirty="0"/>
              <a:t>Bar Modelling and Word Problems</a:t>
            </a:r>
          </a:p>
          <a:p>
            <a:pPr marL="0" indent="0">
              <a:buNone/>
            </a:pPr>
            <a:r>
              <a:rPr lang="en-US" sz="2600" dirty="0"/>
              <a:t> </a:t>
            </a:r>
            <a:endParaRPr lang="en-GB" sz="2600" dirty="0"/>
          </a:p>
          <a:p>
            <a:pPr marL="0" indent="0">
              <a:buNone/>
            </a:pPr>
            <a:endParaRPr lang="en-GB" sz="2600" dirty="0"/>
          </a:p>
          <a:p>
            <a:endParaRPr lang="en-GB" sz="2600" dirty="0"/>
          </a:p>
        </p:txBody>
      </p:sp>
    </p:spTree>
    <p:extLst>
      <p:ext uri="{BB962C8B-B14F-4D97-AF65-F5344CB8AC3E}">
        <p14:creationId xmlns:p14="http://schemas.microsoft.com/office/powerpoint/2010/main" val="216953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17AB6-284E-46FC-B37A-233B1B4A253F}"/>
              </a:ext>
            </a:extLst>
          </p:cNvPr>
          <p:cNvSpPr>
            <a:spLocks noGrp="1"/>
          </p:cNvSpPr>
          <p:nvPr>
            <p:ph type="title"/>
          </p:nvPr>
        </p:nvSpPr>
        <p:spPr>
          <a:xfrm>
            <a:off x="686834" y="1153572"/>
            <a:ext cx="3200400" cy="4461163"/>
          </a:xfrm>
        </p:spPr>
        <p:txBody>
          <a:bodyPr>
            <a:normAutofit/>
          </a:bodyPr>
          <a:lstStyle/>
          <a:p>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8E52A2F-75E8-496A-8928-1AAD1E7DB027}"/>
              </a:ext>
            </a:extLst>
          </p:cNvPr>
          <p:cNvSpPr>
            <a:spLocks noGrp="1"/>
          </p:cNvSpPr>
          <p:nvPr>
            <p:ph idx="1"/>
          </p:nvPr>
        </p:nvSpPr>
        <p:spPr>
          <a:xfrm>
            <a:off x="4447308" y="591344"/>
            <a:ext cx="6906491" cy="5585619"/>
          </a:xfrm>
        </p:spPr>
        <p:txBody>
          <a:bodyPr anchor="ctr">
            <a:normAutofit/>
          </a:bodyPr>
          <a:lstStyle/>
          <a:p>
            <a:pPr marL="0" indent="0">
              <a:buNone/>
            </a:pPr>
            <a:r>
              <a:rPr lang="en-GB" dirty="0"/>
              <a:t> </a:t>
            </a:r>
          </a:p>
          <a:p>
            <a:pPr marL="0" indent="0">
              <a:buNone/>
            </a:pPr>
            <a:r>
              <a:rPr lang="en-GB" u="sng" dirty="0"/>
              <a:t>Session 7 </a:t>
            </a:r>
            <a:r>
              <a:rPr lang="en-GB" dirty="0"/>
              <a:t>(presented by Steve)</a:t>
            </a:r>
          </a:p>
          <a:p>
            <a:pPr marL="0" indent="0">
              <a:buNone/>
            </a:pPr>
            <a:r>
              <a:rPr lang="en-GB" dirty="0"/>
              <a:t>Theories of learning.</a:t>
            </a:r>
          </a:p>
          <a:p>
            <a:pPr marL="0" indent="0">
              <a:buNone/>
            </a:pPr>
            <a:r>
              <a:rPr lang="en-US" dirty="0"/>
              <a:t>Professor Sharma-components of a mathematical idea and six levels of learning.</a:t>
            </a:r>
            <a:endParaRPr lang="en-GB" dirty="0"/>
          </a:p>
          <a:p>
            <a:pPr marL="0" indent="0">
              <a:buNone/>
            </a:pPr>
            <a:r>
              <a:rPr lang="en-US" dirty="0"/>
              <a:t>Multiplication facts. Rote learning and alternative strategies. An introduction to developmental teaching.</a:t>
            </a:r>
            <a:endParaRPr lang="en-GB" dirty="0"/>
          </a:p>
          <a:p>
            <a:pPr marL="0" indent="0">
              <a:buNone/>
            </a:pPr>
            <a:r>
              <a:rPr lang="en-US" dirty="0"/>
              <a:t> 'Long' multiplication and division, traditional and non-traditional methods.</a:t>
            </a:r>
            <a:endParaRPr lang="en-GB" dirty="0"/>
          </a:p>
          <a:p>
            <a:pPr marL="0" indent="0">
              <a:buNone/>
            </a:pPr>
            <a:r>
              <a:rPr lang="en-US" dirty="0"/>
              <a:t> </a:t>
            </a:r>
            <a:endParaRPr lang="en-GB" dirty="0"/>
          </a:p>
          <a:p>
            <a:endParaRPr lang="en-GB" dirty="0"/>
          </a:p>
        </p:txBody>
      </p:sp>
    </p:spTree>
    <p:extLst>
      <p:ext uri="{BB962C8B-B14F-4D97-AF65-F5344CB8AC3E}">
        <p14:creationId xmlns:p14="http://schemas.microsoft.com/office/powerpoint/2010/main" val="279840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6998A-1A05-4AFA-8FBF-5D3548A650F6}"/>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Session Overview- Part 3 – 3 sessions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1EB301-0E89-4CDD-9F49-45C0D15F8959}"/>
              </a:ext>
            </a:extLst>
          </p:cNvPr>
          <p:cNvSpPr>
            <a:spLocks noGrp="1"/>
          </p:cNvSpPr>
          <p:nvPr>
            <p:ph idx="1"/>
          </p:nvPr>
        </p:nvSpPr>
        <p:spPr>
          <a:xfrm>
            <a:off x="4447308" y="591344"/>
            <a:ext cx="6906491" cy="5585619"/>
          </a:xfrm>
        </p:spPr>
        <p:txBody>
          <a:bodyPr anchor="ctr">
            <a:normAutofit fontScale="92500" lnSpcReduction="20000"/>
          </a:bodyPr>
          <a:lstStyle/>
          <a:p>
            <a:pPr marL="0" indent="0">
              <a:buNone/>
            </a:pPr>
            <a:endParaRPr lang="en-US" sz="1300" b="1" dirty="0"/>
          </a:p>
          <a:p>
            <a:pPr marL="0" indent="0">
              <a:buNone/>
            </a:pPr>
            <a:r>
              <a:rPr lang="en-US" sz="2400" b="1" dirty="0"/>
              <a:t>Part 3  (3 sessions)    Level 5 only </a:t>
            </a:r>
            <a:endParaRPr lang="en-GB" sz="2400" dirty="0"/>
          </a:p>
          <a:p>
            <a:pPr marL="0" indent="0">
              <a:buNone/>
            </a:pPr>
            <a:r>
              <a:rPr lang="en-US" sz="2400" b="1" dirty="0"/>
              <a:t>Diagnosis and Assessment</a:t>
            </a:r>
            <a:endParaRPr lang="en-GB" sz="2400" b="1" dirty="0"/>
          </a:p>
          <a:p>
            <a:pPr marL="0" indent="0">
              <a:buNone/>
            </a:pPr>
            <a:r>
              <a:rPr lang="en-US" sz="2400" dirty="0"/>
              <a:t> </a:t>
            </a:r>
            <a:endParaRPr lang="en-GB" sz="2400" dirty="0"/>
          </a:p>
          <a:p>
            <a:pPr marL="0" indent="0">
              <a:buNone/>
            </a:pPr>
            <a:r>
              <a:rPr lang="en-US" sz="2400" u="sng" dirty="0"/>
              <a:t>Session1</a:t>
            </a:r>
            <a:r>
              <a:rPr lang="en-US" sz="2400" dirty="0"/>
              <a:t> (presented by Steve)</a:t>
            </a:r>
            <a:endParaRPr lang="en-GB" sz="2400" dirty="0"/>
          </a:p>
          <a:p>
            <a:pPr marL="0" indent="0">
              <a:buNone/>
            </a:pPr>
            <a:r>
              <a:rPr lang="en-US" sz="2400" dirty="0"/>
              <a:t> Setting up a test protocol: </a:t>
            </a:r>
            <a:endParaRPr lang="en-GB" sz="2400" dirty="0"/>
          </a:p>
          <a:p>
            <a:pPr marL="0" indent="0">
              <a:buNone/>
            </a:pPr>
            <a:r>
              <a:rPr lang="en-US" sz="2400" dirty="0"/>
              <a:t>1. Informal clinical diagnostic procedure.</a:t>
            </a:r>
            <a:endParaRPr lang="en-GB" sz="2400" dirty="0"/>
          </a:p>
          <a:p>
            <a:pPr marL="0" indent="0">
              <a:buNone/>
            </a:pPr>
            <a:r>
              <a:rPr lang="en-US" sz="2400" dirty="0"/>
              <a:t>2. Tests of basic facts.</a:t>
            </a:r>
            <a:endParaRPr lang="en-GB" sz="2400" dirty="0"/>
          </a:p>
          <a:p>
            <a:pPr marL="0" indent="0">
              <a:buNone/>
            </a:pPr>
            <a:r>
              <a:rPr lang="en-US" sz="2400" dirty="0"/>
              <a:t>3. A 15-minute </a:t>
            </a:r>
            <a:r>
              <a:rPr lang="en-US" sz="2400" dirty="0" err="1"/>
              <a:t>standardised</a:t>
            </a:r>
            <a:r>
              <a:rPr lang="en-US" sz="2400" dirty="0"/>
              <a:t> </a:t>
            </a:r>
            <a:r>
              <a:rPr lang="en-US" sz="2400" dirty="0" err="1"/>
              <a:t>maths</a:t>
            </a:r>
            <a:r>
              <a:rPr lang="en-US" sz="2400" dirty="0"/>
              <a:t> test. </a:t>
            </a:r>
            <a:r>
              <a:rPr lang="en-US" sz="2400" dirty="0" err="1"/>
              <a:t>Standardised</a:t>
            </a:r>
            <a:r>
              <a:rPr lang="en-US" sz="2400" dirty="0"/>
              <a:t> and criterion referenced tests.</a:t>
            </a:r>
            <a:endParaRPr lang="en-GB" sz="2400" dirty="0"/>
          </a:p>
          <a:p>
            <a:pPr marL="0" indent="0">
              <a:buNone/>
            </a:pPr>
            <a:r>
              <a:rPr lang="en-US" sz="2400" dirty="0"/>
              <a:t>4. A </a:t>
            </a:r>
            <a:r>
              <a:rPr lang="en-US" sz="2400" dirty="0" err="1"/>
              <a:t>maths</a:t>
            </a:r>
            <a:r>
              <a:rPr lang="en-US" sz="2400" dirty="0"/>
              <a:t> anxiety questionnaire</a:t>
            </a:r>
            <a:endParaRPr lang="en-GB" sz="2400" dirty="0"/>
          </a:p>
          <a:p>
            <a:pPr marL="0" indent="0">
              <a:buNone/>
            </a:pPr>
            <a:r>
              <a:rPr lang="en-US" sz="2400" dirty="0"/>
              <a:t>5. Short term memory. Working memory.</a:t>
            </a:r>
            <a:endParaRPr lang="en-GB" sz="2400" dirty="0"/>
          </a:p>
          <a:p>
            <a:pPr marL="0" indent="0">
              <a:buNone/>
            </a:pPr>
            <a:r>
              <a:rPr lang="en-US" sz="2400" dirty="0"/>
              <a:t>6. Cognitive style in </a:t>
            </a:r>
            <a:r>
              <a:rPr lang="en-US" sz="2400" dirty="0" err="1"/>
              <a:t>maths</a:t>
            </a:r>
            <a:r>
              <a:rPr lang="en-US" sz="2400" dirty="0"/>
              <a:t>.</a:t>
            </a:r>
            <a:endParaRPr lang="en-GB" sz="2400" dirty="0"/>
          </a:p>
          <a:p>
            <a:pPr marL="0" indent="0">
              <a:buNone/>
            </a:pPr>
            <a:r>
              <a:rPr lang="en-US" sz="2400" dirty="0"/>
              <a:t>7. A dyscalculia checklist</a:t>
            </a:r>
            <a:endParaRPr lang="en-GB" sz="2400" dirty="0"/>
          </a:p>
          <a:p>
            <a:pPr marL="0" indent="0">
              <a:buNone/>
            </a:pPr>
            <a:r>
              <a:rPr lang="en-US" sz="2400" dirty="0"/>
              <a:t> </a:t>
            </a:r>
            <a:endParaRPr lang="en-GB" sz="2400" dirty="0"/>
          </a:p>
          <a:p>
            <a:pPr marL="0" indent="0">
              <a:buNone/>
            </a:pPr>
            <a:r>
              <a:rPr lang="en-US" sz="1300" dirty="0"/>
              <a:t> </a:t>
            </a:r>
            <a:endParaRPr lang="en-GB" sz="1300" dirty="0"/>
          </a:p>
          <a:p>
            <a:pPr marL="0" indent="0">
              <a:buNone/>
            </a:pPr>
            <a:endParaRPr lang="en-GB" sz="1300" dirty="0"/>
          </a:p>
          <a:p>
            <a:endParaRPr lang="en-GB" sz="1300" dirty="0"/>
          </a:p>
        </p:txBody>
      </p:sp>
    </p:spTree>
    <p:extLst>
      <p:ext uri="{BB962C8B-B14F-4D97-AF65-F5344CB8AC3E}">
        <p14:creationId xmlns:p14="http://schemas.microsoft.com/office/powerpoint/2010/main" val="30542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54B1F-1649-48A2-B3B2-1F7E7EBBDA65}"/>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Session Overview- Part 3 – 3 sessions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F2491B-ECE9-4F6F-9773-75511497C580}"/>
              </a:ext>
            </a:extLst>
          </p:cNvPr>
          <p:cNvSpPr>
            <a:spLocks noGrp="1"/>
          </p:cNvSpPr>
          <p:nvPr>
            <p:ph idx="1"/>
          </p:nvPr>
        </p:nvSpPr>
        <p:spPr>
          <a:xfrm>
            <a:off x="4447308" y="591344"/>
            <a:ext cx="6906491" cy="5585619"/>
          </a:xfrm>
        </p:spPr>
        <p:txBody>
          <a:bodyPr anchor="ctr">
            <a:normAutofit/>
          </a:bodyPr>
          <a:lstStyle/>
          <a:p>
            <a:pPr marL="0" indent="0">
              <a:buNone/>
            </a:pPr>
            <a:r>
              <a:rPr lang="en-US" u="sng" dirty="0"/>
              <a:t>Session 2</a:t>
            </a:r>
            <a:r>
              <a:rPr lang="en-US" dirty="0"/>
              <a:t> (presented by Steve )</a:t>
            </a:r>
            <a:endParaRPr lang="en-GB" dirty="0"/>
          </a:p>
          <a:p>
            <a:pPr marL="0" indent="0">
              <a:buNone/>
            </a:pPr>
            <a:r>
              <a:rPr lang="en-US" dirty="0"/>
              <a:t>Error patterns.   </a:t>
            </a:r>
          </a:p>
          <a:p>
            <a:pPr marL="0" indent="0">
              <a:buNone/>
            </a:pPr>
            <a:endParaRPr lang="en-US" dirty="0"/>
          </a:p>
          <a:p>
            <a:pPr marL="0" indent="0">
              <a:buNone/>
            </a:pPr>
            <a:r>
              <a:rPr lang="en-US" u="sng" dirty="0"/>
              <a:t>Session 3</a:t>
            </a:r>
            <a:r>
              <a:rPr lang="en-US" dirty="0"/>
              <a:t> (presented by Judy)</a:t>
            </a:r>
            <a:endParaRPr lang="en-GB" dirty="0"/>
          </a:p>
          <a:p>
            <a:pPr marL="0" indent="0">
              <a:buNone/>
            </a:pPr>
            <a:r>
              <a:rPr lang="en-US" dirty="0"/>
              <a:t>Lesson planning</a:t>
            </a:r>
            <a:endParaRPr lang="en-GB" dirty="0"/>
          </a:p>
          <a:p>
            <a:endParaRPr lang="en-GB" dirty="0"/>
          </a:p>
        </p:txBody>
      </p:sp>
    </p:spTree>
    <p:extLst>
      <p:ext uri="{BB962C8B-B14F-4D97-AF65-F5344CB8AC3E}">
        <p14:creationId xmlns:p14="http://schemas.microsoft.com/office/powerpoint/2010/main" val="1539215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7C0A0-C200-4684-B3EE-C58FD21EC655}"/>
              </a:ext>
            </a:extLst>
          </p:cNvPr>
          <p:cNvSpPr>
            <a:spLocks noGrp="1"/>
          </p:cNvSpPr>
          <p:nvPr>
            <p:ph type="title"/>
          </p:nvPr>
        </p:nvSpPr>
        <p:spPr>
          <a:xfrm>
            <a:off x="686834" y="1153572"/>
            <a:ext cx="3200400" cy="4461163"/>
          </a:xfrm>
        </p:spPr>
        <p:txBody>
          <a:bodyPr>
            <a:normAutofit/>
          </a:bodyPr>
          <a:lstStyle/>
          <a:p>
            <a:r>
              <a:rPr lang="en-GB">
                <a:solidFill>
                  <a:srgbClr val="FFFFFF"/>
                </a:solidFill>
              </a:rPr>
              <a:t>Practicum for Level 5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239C3E-C85E-497D-AB10-862673FDBD42}"/>
              </a:ext>
            </a:extLst>
          </p:cNvPr>
          <p:cNvSpPr>
            <a:spLocks noGrp="1"/>
          </p:cNvSpPr>
          <p:nvPr>
            <p:ph idx="1"/>
          </p:nvPr>
        </p:nvSpPr>
        <p:spPr>
          <a:xfrm>
            <a:off x="4447308" y="591344"/>
            <a:ext cx="6906491" cy="5585619"/>
          </a:xfrm>
        </p:spPr>
        <p:txBody>
          <a:bodyPr anchor="ctr">
            <a:normAutofit/>
          </a:bodyPr>
          <a:lstStyle/>
          <a:p>
            <a:pPr marL="0" indent="0" fontAlgn="base">
              <a:buNone/>
            </a:pPr>
            <a:r>
              <a:rPr lang="en-GB" sz="2600" b="1"/>
              <a:t> </a:t>
            </a:r>
            <a:endParaRPr lang="en-GB" sz="2600"/>
          </a:p>
          <a:p>
            <a:pPr lvl="0"/>
            <a:r>
              <a:rPr lang="en-GB" sz="2600"/>
              <a:t>A portfolio of teaching practice with reflective comments including teaching resources, materials and differentiated worksheets. </a:t>
            </a:r>
          </a:p>
          <a:p>
            <a:pPr marL="0" indent="0">
              <a:buNone/>
            </a:pPr>
            <a:endParaRPr lang="en-GB" sz="2600"/>
          </a:p>
          <a:p>
            <a:pPr lvl="0"/>
            <a:r>
              <a:rPr lang="en-GB" sz="2600"/>
              <a:t>10 hours of evaluated specialist teaching </a:t>
            </a:r>
          </a:p>
          <a:p>
            <a:pPr marL="0" indent="0">
              <a:buNone/>
            </a:pPr>
            <a:endParaRPr lang="en-GB" sz="2600"/>
          </a:p>
          <a:p>
            <a:pPr lvl="0"/>
            <a:r>
              <a:rPr lang="en-GB" sz="2600"/>
              <a:t>A minimum of one hour of teaching /learning support to be observed and assessed by the Dyscalculia Association</a:t>
            </a:r>
          </a:p>
          <a:p>
            <a:pPr lvl="0"/>
            <a:endParaRPr lang="en-GB" sz="2600"/>
          </a:p>
          <a:p>
            <a:pPr lvl="0"/>
            <a:r>
              <a:rPr lang="en-GB" sz="2600"/>
              <a:t>Completion of a series of practicum tasks</a:t>
            </a:r>
          </a:p>
          <a:p>
            <a:pPr marL="0" indent="0">
              <a:buNone/>
            </a:pPr>
            <a:endParaRPr lang="en-GB" sz="2600"/>
          </a:p>
          <a:p>
            <a:pPr marL="0" indent="0">
              <a:buNone/>
            </a:pPr>
            <a:endParaRPr lang="en-GB" sz="2600"/>
          </a:p>
        </p:txBody>
      </p:sp>
      <p:sp>
        <p:nvSpPr>
          <p:cNvPr id="4" name="Footer Placeholder 3">
            <a:extLst>
              <a:ext uri="{FF2B5EF4-FFF2-40B4-BE49-F238E27FC236}">
                <a16:creationId xmlns:a16="http://schemas.microsoft.com/office/drawing/2014/main" id="{A1ED1075-29D0-45AE-B52E-589FC2DE0D0E}"/>
              </a:ext>
            </a:extLst>
          </p:cNvPr>
          <p:cNvSpPr>
            <a:spLocks noGrp="1"/>
          </p:cNvSpPr>
          <p:nvPr>
            <p:ph type="ftr" sz="quarter" idx="11"/>
          </p:nvPr>
        </p:nvSpPr>
        <p:spPr>
          <a:xfrm>
            <a:off x="4038600" y="6356350"/>
            <a:ext cx="5251174" cy="365125"/>
          </a:xfrm>
        </p:spPr>
        <p:txBody>
          <a:bodyPr>
            <a:normAutofit/>
          </a:bodyPr>
          <a:lstStyle/>
          <a:p>
            <a:pPr>
              <a:spcAft>
                <a:spcPts val="600"/>
              </a:spcAft>
            </a:pPr>
            <a:r>
              <a:rPr lang="en-GB"/>
              <a:t>www.judyhornigold.co.uk</a:t>
            </a:r>
          </a:p>
        </p:txBody>
      </p:sp>
    </p:spTree>
    <p:extLst>
      <p:ext uri="{BB962C8B-B14F-4D97-AF65-F5344CB8AC3E}">
        <p14:creationId xmlns:p14="http://schemas.microsoft.com/office/powerpoint/2010/main" val="99820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627E7-5DEF-43D9-84C9-DDB90B9E0E5F}"/>
              </a:ext>
            </a:extLst>
          </p:cNvPr>
          <p:cNvSpPr>
            <a:spLocks noGrp="1"/>
          </p:cNvSpPr>
          <p:nvPr>
            <p:ph type="title"/>
          </p:nvPr>
        </p:nvSpPr>
        <p:spPr>
          <a:xfrm>
            <a:off x="686834" y="591344"/>
            <a:ext cx="3200400" cy="5585619"/>
          </a:xfrm>
        </p:spPr>
        <p:txBody>
          <a:bodyPr>
            <a:normAutofit/>
          </a:bodyPr>
          <a:lstStyle/>
          <a:p>
            <a:r>
              <a:rPr lang="en-GB" b="1" dirty="0">
                <a:solidFill>
                  <a:srgbClr val="FFFFFF"/>
                </a:solidFill>
              </a:rPr>
              <a:t>Practicum Activity 1</a:t>
            </a:r>
            <a:br>
              <a:rPr lang="en-GB" dirty="0">
                <a:solidFill>
                  <a:srgbClr val="FFFFFF"/>
                </a:solidFill>
              </a:rPr>
            </a:br>
            <a:endParaRPr lang="en-GB" dirty="0">
              <a:solidFill>
                <a:srgbClr val="FFFFFF"/>
              </a:solidFill>
            </a:endParaRP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927C40-3E09-4C97-BDF6-035640BD84A0}"/>
              </a:ext>
            </a:extLst>
          </p:cNvPr>
          <p:cNvSpPr>
            <a:spLocks noGrp="1"/>
          </p:cNvSpPr>
          <p:nvPr>
            <p:ph idx="1"/>
          </p:nvPr>
        </p:nvSpPr>
        <p:spPr>
          <a:xfrm>
            <a:off x="4447308" y="591344"/>
            <a:ext cx="6906491" cy="5585619"/>
          </a:xfrm>
        </p:spPr>
        <p:txBody>
          <a:bodyPr anchor="ctr">
            <a:normAutofit/>
          </a:bodyPr>
          <a:lstStyle/>
          <a:p>
            <a:pPr marL="0" indent="0">
              <a:buNone/>
            </a:pPr>
            <a:r>
              <a:rPr lang="en-GB" dirty="0"/>
              <a:t> To be completed after studying all three sessions of Part 1 of the course.</a:t>
            </a:r>
          </a:p>
          <a:p>
            <a:pPr marL="0" indent="0">
              <a:buNone/>
            </a:pPr>
            <a:r>
              <a:rPr lang="en-GB" dirty="0"/>
              <a:t> </a:t>
            </a:r>
          </a:p>
          <a:p>
            <a:pPr marL="0" indent="0">
              <a:buNone/>
            </a:pPr>
            <a:r>
              <a:rPr lang="en-GB" dirty="0"/>
              <a:t>Select one factor, such as poor short term memory or maths anxiety that has a negative influence on learning maths and describe three examples you have experienced of this with learners, what intervention(s) you tried and appraise the outcome.</a:t>
            </a:r>
          </a:p>
          <a:p>
            <a:pPr marL="0" indent="0">
              <a:buNone/>
            </a:pPr>
            <a:r>
              <a:rPr lang="en-GB" dirty="0"/>
              <a:t>(Suggested word count 500-1000 words)</a:t>
            </a:r>
          </a:p>
          <a:p>
            <a:pPr marL="0" indent="0">
              <a:buNone/>
            </a:pPr>
            <a:r>
              <a:rPr lang="en-GB" dirty="0"/>
              <a:t> </a:t>
            </a:r>
          </a:p>
          <a:p>
            <a:endParaRPr lang="en-GB" dirty="0"/>
          </a:p>
        </p:txBody>
      </p:sp>
    </p:spTree>
    <p:extLst>
      <p:ext uri="{BB962C8B-B14F-4D97-AF65-F5344CB8AC3E}">
        <p14:creationId xmlns:p14="http://schemas.microsoft.com/office/powerpoint/2010/main" val="371101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627E7-5DEF-43D9-84C9-DDB90B9E0E5F}"/>
              </a:ext>
            </a:extLst>
          </p:cNvPr>
          <p:cNvSpPr>
            <a:spLocks noGrp="1"/>
          </p:cNvSpPr>
          <p:nvPr>
            <p:ph type="title"/>
          </p:nvPr>
        </p:nvSpPr>
        <p:spPr>
          <a:xfrm>
            <a:off x="686834" y="591344"/>
            <a:ext cx="3200400" cy="5585619"/>
          </a:xfrm>
        </p:spPr>
        <p:txBody>
          <a:bodyPr>
            <a:normAutofit/>
          </a:bodyPr>
          <a:lstStyle/>
          <a:p>
            <a:r>
              <a:rPr lang="en-GB" b="1">
                <a:solidFill>
                  <a:srgbClr val="FFFFFF"/>
                </a:solidFill>
              </a:rPr>
              <a:t>Practicum Activity 2</a:t>
            </a:r>
            <a:br>
              <a:rPr lang="en-GB">
                <a:solidFill>
                  <a:srgbClr val="FFFFFF"/>
                </a:solidFill>
              </a:rPr>
            </a:b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927C40-3E09-4C97-BDF6-035640BD84A0}"/>
              </a:ext>
            </a:extLst>
          </p:cNvPr>
          <p:cNvSpPr>
            <a:spLocks noGrp="1"/>
          </p:cNvSpPr>
          <p:nvPr>
            <p:ph idx="1"/>
          </p:nvPr>
        </p:nvSpPr>
        <p:spPr>
          <a:xfrm>
            <a:off x="4447308" y="591344"/>
            <a:ext cx="6906491" cy="5585619"/>
          </a:xfrm>
        </p:spPr>
        <p:txBody>
          <a:bodyPr anchor="ctr">
            <a:normAutofit/>
          </a:bodyPr>
          <a:lstStyle/>
          <a:p>
            <a:pPr marL="0" indent="0">
              <a:buNone/>
            </a:pPr>
            <a:r>
              <a:rPr lang="en-GB" sz="2600" dirty="0"/>
              <a:t> To be completed after studying sessions 1 and 2 of Part 2 of the course.</a:t>
            </a:r>
          </a:p>
          <a:p>
            <a:pPr marL="0" indent="0">
              <a:buNone/>
            </a:pPr>
            <a:r>
              <a:rPr lang="en-GB" sz="2600" dirty="0"/>
              <a:t> </a:t>
            </a:r>
          </a:p>
          <a:p>
            <a:pPr marL="0" indent="0">
              <a:buNone/>
            </a:pPr>
            <a:r>
              <a:rPr lang="en-GB" sz="2600" dirty="0"/>
              <a:t>Discuss the impact of poor retrieval of basic facts, including slow retrieval and inaccurate recall. Provide data on the extent of this issue for your students. If possible, explore this for a range of ages and explain the impact of these issues at different stages in learning maths.</a:t>
            </a:r>
          </a:p>
          <a:p>
            <a:pPr marL="0" indent="0">
              <a:buNone/>
            </a:pPr>
            <a:r>
              <a:rPr lang="en-GB" sz="2600" dirty="0"/>
              <a:t> </a:t>
            </a:r>
          </a:p>
          <a:p>
            <a:pPr marL="0" indent="0">
              <a:buNone/>
            </a:pPr>
            <a:r>
              <a:rPr lang="en-GB" sz="2600" dirty="0"/>
              <a:t> </a:t>
            </a:r>
          </a:p>
          <a:p>
            <a:pPr marL="0" indent="0">
              <a:buNone/>
            </a:pPr>
            <a:r>
              <a:rPr lang="en-GB" sz="2600" dirty="0"/>
              <a:t>(Suggested word count 500 – 1000 words)</a:t>
            </a:r>
          </a:p>
          <a:p>
            <a:pPr marL="0" indent="0">
              <a:buNone/>
            </a:pPr>
            <a:r>
              <a:rPr lang="en-GB" sz="2600" dirty="0"/>
              <a:t> </a:t>
            </a:r>
          </a:p>
          <a:p>
            <a:endParaRPr lang="en-GB" sz="2600" dirty="0"/>
          </a:p>
        </p:txBody>
      </p:sp>
    </p:spTree>
    <p:extLst>
      <p:ext uri="{BB962C8B-B14F-4D97-AF65-F5344CB8AC3E}">
        <p14:creationId xmlns:p14="http://schemas.microsoft.com/office/powerpoint/2010/main" val="1161377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CB675-E582-4FB8-AE1A-FA9A9CDAEFE8}"/>
              </a:ext>
            </a:extLst>
          </p:cNvPr>
          <p:cNvSpPr>
            <a:spLocks noGrp="1"/>
          </p:cNvSpPr>
          <p:nvPr>
            <p:ph type="title"/>
          </p:nvPr>
        </p:nvSpPr>
        <p:spPr>
          <a:xfrm>
            <a:off x="686834" y="591344"/>
            <a:ext cx="3200400" cy="5585619"/>
          </a:xfrm>
        </p:spPr>
        <p:txBody>
          <a:bodyPr>
            <a:normAutofit/>
          </a:bodyPr>
          <a:lstStyle/>
          <a:p>
            <a:r>
              <a:rPr lang="en-GB" b="1">
                <a:solidFill>
                  <a:srgbClr val="FFFFFF"/>
                </a:solidFill>
              </a:rPr>
              <a:t>Practicum Activity 3</a:t>
            </a:r>
            <a:br>
              <a:rPr lang="en-GB">
                <a:solidFill>
                  <a:srgbClr val="FFFFFF"/>
                </a:solidFill>
              </a:rPr>
            </a:b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085D6A-2358-4BC4-B1FA-C59AF576B075}"/>
              </a:ext>
            </a:extLst>
          </p:cNvPr>
          <p:cNvSpPr>
            <a:spLocks noGrp="1"/>
          </p:cNvSpPr>
          <p:nvPr>
            <p:ph idx="1"/>
          </p:nvPr>
        </p:nvSpPr>
        <p:spPr>
          <a:xfrm>
            <a:off x="4447308" y="591344"/>
            <a:ext cx="6906491" cy="5585619"/>
          </a:xfrm>
        </p:spPr>
        <p:txBody>
          <a:bodyPr anchor="ctr">
            <a:normAutofit/>
          </a:bodyPr>
          <a:lstStyle/>
          <a:p>
            <a:pPr marL="0" indent="0">
              <a:buNone/>
            </a:pPr>
            <a:r>
              <a:rPr lang="en-GB" sz="2400" dirty="0"/>
              <a:t>To be completed after studying sessions 3 and 4 of Part 2 of the course.</a:t>
            </a:r>
          </a:p>
          <a:p>
            <a:pPr marL="0" indent="0">
              <a:buNone/>
            </a:pPr>
            <a:r>
              <a:rPr lang="en-GB" sz="2400" dirty="0"/>
              <a:t> </a:t>
            </a:r>
          </a:p>
          <a:p>
            <a:pPr marL="0" indent="0">
              <a:buNone/>
            </a:pPr>
            <a:r>
              <a:rPr lang="en-GB" sz="2400" dirty="0"/>
              <a:t>Discuss the principles behind the Singapore approach and how they may support learners with maths difficulties or dyscalculia.</a:t>
            </a:r>
          </a:p>
          <a:p>
            <a:pPr marL="0" indent="0">
              <a:buNone/>
            </a:pPr>
            <a:endParaRPr lang="en-GB" sz="2400" dirty="0"/>
          </a:p>
          <a:p>
            <a:pPr marL="0" indent="0">
              <a:buNone/>
            </a:pPr>
            <a:r>
              <a:rPr lang="en-GB" sz="2400" dirty="0"/>
              <a:t> (Suggested word count 500 – 1000 words)</a:t>
            </a:r>
          </a:p>
          <a:p>
            <a:pPr marL="0" indent="0">
              <a:buNone/>
            </a:pPr>
            <a:r>
              <a:rPr lang="en-GB" sz="2400" dirty="0"/>
              <a:t> </a:t>
            </a:r>
          </a:p>
          <a:p>
            <a:pPr marL="0" indent="0">
              <a:buNone/>
            </a:pPr>
            <a:endParaRPr lang="en-GB" sz="1800" dirty="0"/>
          </a:p>
          <a:p>
            <a:endParaRPr lang="en-GB" sz="1800" dirty="0"/>
          </a:p>
        </p:txBody>
      </p:sp>
    </p:spTree>
    <p:extLst>
      <p:ext uri="{BB962C8B-B14F-4D97-AF65-F5344CB8AC3E}">
        <p14:creationId xmlns:p14="http://schemas.microsoft.com/office/powerpoint/2010/main" val="222761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8A027-AD7E-482F-A9E5-1106CDFB45DF}"/>
              </a:ext>
            </a:extLst>
          </p:cNvPr>
          <p:cNvSpPr>
            <a:spLocks noGrp="1"/>
          </p:cNvSpPr>
          <p:nvPr>
            <p:ph type="ctrTitle"/>
          </p:nvPr>
        </p:nvSpPr>
        <p:spPr>
          <a:xfrm>
            <a:off x="970908" y="1220919"/>
            <a:ext cx="5425781" cy="2387600"/>
          </a:xfrm>
        </p:spPr>
        <p:txBody>
          <a:bodyPr>
            <a:normAutofit/>
          </a:bodyPr>
          <a:lstStyle/>
          <a:p>
            <a:pPr algn="l"/>
            <a:r>
              <a:rPr lang="en-GB" dirty="0"/>
              <a:t>Session 1</a:t>
            </a:r>
          </a:p>
        </p:txBody>
      </p:sp>
      <p:sp>
        <p:nvSpPr>
          <p:cNvPr id="4" name="Subtitle 3">
            <a:extLst>
              <a:ext uri="{FF2B5EF4-FFF2-40B4-BE49-F238E27FC236}">
                <a16:creationId xmlns:a16="http://schemas.microsoft.com/office/drawing/2014/main" id="{7A086775-349D-469B-8A1E-7C86AD891849}"/>
              </a:ext>
            </a:extLst>
          </p:cNvPr>
          <p:cNvSpPr>
            <a:spLocks noGrp="1"/>
          </p:cNvSpPr>
          <p:nvPr>
            <p:ph type="subTitle" idx="1"/>
          </p:nvPr>
        </p:nvSpPr>
        <p:spPr>
          <a:xfrm>
            <a:off x="970908" y="3700594"/>
            <a:ext cx="5425781" cy="1655762"/>
          </a:xfrm>
        </p:spPr>
        <p:txBody>
          <a:bodyPr>
            <a:normAutofit/>
          </a:bodyPr>
          <a:lstStyle/>
          <a:p>
            <a:pPr algn="l"/>
            <a:r>
              <a:rPr lang="en-GB"/>
              <a:t>Course Introduction </a:t>
            </a:r>
          </a:p>
          <a:p>
            <a:pPr algn="l"/>
            <a:endParaRPr lang="en-GB"/>
          </a:p>
        </p:txBody>
      </p:sp>
      <p:sp>
        <p:nvSpPr>
          <p:cNvPr id="19" name="Freeform: Shape 1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EAF184AA-8485-47BA-A2DD-4A3DE19CF344}"/>
              </a:ext>
            </a:extLst>
          </p:cNvPr>
          <p:cNvSpPr>
            <a:spLocks noGrp="1"/>
          </p:cNvSpPr>
          <p:nvPr>
            <p:ph type="ftr" sz="quarter" idx="11"/>
          </p:nvPr>
        </p:nvSpPr>
        <p:spPr>
          <a:xfrm>
            <a:off x="2727338" y="6356350"/>
            <a:ext cx="3928661" cy="365125"/>
          </a:xfrm>
        </p:spPr>
        <p:txBody>
          <a:bodyPr>
            <a:normAutofit/>
          </a:bodyPr>
          <a:lstStyle/>
          <a:p>
            <a:pPr>
              <a:spcAft>
                <a:spcPts val="600"/>
              </a:spcAft>
            </a:pPr>
            <a:r>
              <a:rPr lang="en-GB">
                <a:solidFill>
                  <a:schemeClr val="tx1">
                    <a:lumMod val="50000"/>
                    <a:lumOff val="50000"/>
                  </a:schemeClr>
                </a:solidFill>
              </a:rPr>
              <a:t>www.judyhornigold.co.uk</a:t>
            </a:r>
          </a:p>
        </p:txBody>
      </p:sp>
      <p:sp>
        <p:nvSpPr>
          <p:cNvPr id="31" name="Arc 3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id:image001.png@01D43878.919BE110">
            <a:extLst>
              <a:ext uri="{FF2B5EF4-FFF2-40B4-BE49-F238E27FC236}">
                <a16:creationId xmlns:a16="http://schemas.microsoft.com/office/drawing/2014/main" id="{5417AC0F-7DB8-4264-B47E-7B5838F4EC43}"/>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257" y="5854169"/>
            <a:ext cx="1770743" cy="1010181"/>
          </a:xfrm>
          <a:prstGeom prst="rect">
            <a:avLst/>
          </a:prstGeom>
          <a:noFill/>
          <a:ln>
            <a:noFill/>
          </a:ln>
        </p:spPr>
      </p:pic>
      <p:pic>
        <p:nvPicPr>
          <p:cNvPr id="5" name="Picture 4">
            <a:extLst>
              <a:ext uri="{FF2B5EF4-FFF2-40B4-BE49-F238E27FC236}">
                <a16:creationId xmlns:a16="http://schemas.microsoft.com/office/drawing/2014/main" id="{826949BA-432A-4FAE-8F08-DD46F6FB9CCB}"/>
              </a:ext>
            </a:extLst>
          </p:cNvPr>
          <p:cNvPicPr>
            <a:picLocks noChangeAspect="1"/>
          </p:cNvPicPr>
          <p:nvPr/>
        </p:nvPicPr>
        <p:blipFill>
          <a:blip r:embed="rId4"/>
          <a:stretch>
            <a:fillRect/>
          </a:stretch>
        </p:blipFill>
        <p:spPr>
          <a:xfrm>
            <a:off x="9932138" y="6110287"/>
            <a:ext cx="2269071" cy="747713"/>
          </a:xfrm>
          <a:prstGeom prst="rect">
            <a:avLst/>
          </a:prstGeom>
        </p:spPr>
      </p:pic>
    </p:spTree>
    <p:extLst>
      <p:ext uri="{BB962C8B-B14F-4D97-AF65-F5344CB8AC3E}">
        <p14:creationId xmlns:p14="http://schemas.microsoft.com/office/powerpoint/2010/main" val="362178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76D5F-B202-4622-8E86-FA18A182DB64}"/>
              </a:ext>
            </a:extLst>
          </p:cNvPr>
          <p:cNvSpPr>
            <a:spLocks noGrp="1"/>
          </p:cNvSpPr>
          <p:nvPr>
            <p:ph type="title"/>
          </p:nvPr>
        </p:nvSpPr>
        <p:spPr>
          <a:xfrm>
            <a:off x="686834" y="591344"/>
            <a:ext cx="3200400" cy="5585619"/>
          </a:xfrm>
        </p:spPr>
        <p:txBody>
          <a:bodyPr>
            <a:normAutofit/>
          </a:bodyPr>
          <a:lstStyle/>
          <a:p>
            <a:r>
              <a:rPr lang="en-GB" b="1">
                <a:solidFill>
                  <a:srgbClr val="FFFFFF"/>
                </a:solidFill>
              </a:rPr>
              <a:t>Practicum Activity 4</a:t>
            </a:r>
            <a:br>
              <a:rPr lang="en-GB">
                <a:solidFill>
                  <a:srgbClr val="FFFFFF"/>
                </a:solidFill>
              </a:rPr>
            </a:b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FF416CB-8056-41EF-8697-FBC65D4BF950}"/>
              </a:ext>
            </a:extLst>
          </p:cNvPr>
          <p:cNvSpPr>
            <a:spLocks noGrp="1"/>
          </p:cNvSpPr>
          <p:nvPr>
            <p:ph idx="1"/>
          </p:nvPr>
        </p:nvSpPr>
        <p:spPr>
          <a:xfrm>
            <a:off x="4447308" y="591344"/>
            <a:ext cx="6906491" cy="5585619"/>
          </a:xfrm>
        </p:spPr>
        <p:txBody>
          <a:bodyPr anchor="ctr">
            <a:normAutofit/>
          </a:bodyPr>
          <a:lstStyle/>
          <a:p>
            <a:pPr marL="0" indent="0">
              <a:buNone/>
            </a:pPr>
            <a:r>
              <a:rPr lang="en-GB" dirty="0"/>
              <a:t> </a:t>
            </a:r>
          </a:p>
          <a:p>
            <a:pPr marL="0" indent="0">
              <a:buNone/>
            </a:pPr>
            <a:r>
              <a:rPr lang="en-GB" dirty="0"/>
              <a:t>To be completed after studying session 7 of Part 2 of the course.</a:t>
            </a:r>
          </a:p>
          <a:p>
            <a:pPr marL="0" indent="0">
              <a:buNone/>
            </a:pPr>
            <a:r>
              <a:rPr lang="en-GB" dirty="0"/>
              <a:t>Discuss Mahesh Sharma’s three key components of mathematics and the six levels of knowing:</a:t>
            </a:r>
          </a:p>
          <a:p>
            <a:pPr marL="0" indent="0">
              <a:buNone/>
            </a:pPr>
            <a:r>
              <a:rPr lang="en-GB" dirty="0"/>
              <a:t>  (Suggested word count 500 -1000 words)</a:t>
            </a:r>
          </a:p>
          <a:p>
            <a:pPr marL="0" indent="0">
              <a:buNone/>
            </a:pPr>
            <a:r>
              <a:rPr lang="en-GB" dirty="0"/>
              <a:t> </a:t>
            </a:r>
          </a:p>
          <a:p>
            <a:endParaRPr lang="en-GB" dirty="0"/>
          </a:p>
        </p:txBody>
      </p:sp>
    </p:spTree>
    <p:extLst>
      <p:ext uri="{BB962C8B-B14F-4D97-AF65-F5344CB8AC3E}">
        <p14:creationId xmlns:p14="http://schemas.microsoft.com/office/powerpoint/2010/main" val="2564279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E3037-F230-4F23-A8B3-39C02CD5BFBC}"/>
              </a:ext>
            </a:extLst>
          </p:cNvPr>
          <p:cNvSpPr>
            <a:spLocks noGrp="1"/>
          </p:cNvSpPr>
          <p:nvPr>
            <p:ph type="title"/>
          </p:nvPr>
        </p:nvSpPr>
        <p:spPr>
          <a:xfrm>
            <a:off x="686834" y="591344"/>
            <a:ext cx="3200400" cy="5585619"/>
          </a:xfrm>
        </p:spPr>
        <p:txBody>
          <a:bodyPr>
            <a:normAutofit/>
          </a:bodyPr>
          <a:lstStyle/>
          <a:p>
            <a:r>
              <a:rPr lang="en-GB" b="1">
                <a:solidFill>
                  <a:srgbClr val="FFFFFF"/>
                </a:solidFill>
              </a:rPr>
              <a:t>Practicum Activity 5:Level 5 only</a:t>
            </a:r>
            <a:br>
              <a:rPr lang="en-GB">
                <a:solidFill>
                  <a:srgbClr val="FFFFFF"/>
                </a:solidFill>
              </a:rPr>
            </a:b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2CE50-9FB6-4945-9818-6CD3EB5CAC3D}"/>
              </a:ext>
            </a:extLst>
          </p:cNvPr>
          <p:cNvSpPr>
            <a:spLocks noGrp="1"/>
          </p:cNvSpPr>
          <p:nvPr>
            <p:ph idx="1"/>
          </p:nvPr>
        </p:nvSpPr>
        <p:spPr>
          <a:xfrm>
            <a:off x="4447308" y="591344"/>
            <a:ext cx="6906491" cy="5585619"/>
          </a:xfrm>
        </p:spPr>
        <p:txBody>
          <a:bodyPr anchor="ctr">
            <a:normAutofit/>
          </a:bodyPr>
          <a:lstStyle/>
          <a:p>
            <a:pPr marL="0" indent="0">
              <a:buNone/>
            </a:pPr>
            <a:r>
              <a:rPr lang="en-GB" dirty="0"/>
              <a:t>To be completed after studying Part 3 of the course</a:t>
            </a:r>
          </a:p>
          <a:p>
            <a:pPr marL="0" indent="0">
              <a:buNone/>
            </a:pPr>
            <a:r>
              <a:rPr lang="en-GB" dirty="0"/>
              <a:t> </a:t>
            </a:r>
          </a:p>
          <a:p>
            <a:pPr marL="0" indent="0">
              <a:buNone/>
            </a:pPr>
            <a:r>
              <a:rPr lang="en-GB" dirty="0"/>
              <a:t>Explain how dyslexia, dyspraxia and ADHD can impact on the learning of maths and thus dyscalculia.</a:t>
            </a:r>
          </a:p>
          <a:p>
            <a:pPr marL="0" indent="0">
              <a:buNone/>
            </a:pPr>
            <a:r>
              <a:rPr lang="en-US" dirty="0"/>
              <a:t> </a:t>
            </a:r>
            <a:endParaRPr lang="en-GB" dirty="0"/>
          </a:p>
          <a:p>
            <a:pPr marL="0" indent="0">
              <a:buNone/>
            </a:pPr>
            <a:r>
              <a:rPr lang="en-GB" dirty="0"/>
              <a:t> </a:t>
            </a:r>
          </a:p>
          <a:p>
            <a:pPr marL="0" indent="0">
              <a:buNone/>
            </a:pPr>
            <a:r>
              <a:rPr lang="en-GB" dirty="0"/>
              <a:t>(Suggested word count 500 -1000 words)</a:t>
            </a:r>
          </a:p>
          <a:p>
            <a:endParaRPr lang="en-GB" dirty="0"/>
          </a:p>
        </p:txBody>
      </p:sp>
    </p:spTree>
    <p:extLst>
      <p:ext uri="{BB962C8B-B14F-4D97-AF65-F5344CB8AC3E}">
        <p14:creationId xmlns:p14="http://schemas.microsoft.com/office/powerpoint/2010/main" val="155094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2AC6E-8187-4557-969C-2F6C6A972FF2}"/>
              </a:ext>
            </a:extLst>
          </p:cNvPr>
          <p:cNvSpPr>
            <a:spLocks noGrp="1"/>
          </p:cNvSpPr>
          <p:nvPr>
            <p:ph type="title"/>
          </p:nvPr>
        </p:nvSpPr>
        <p:spPr>
          <a:xfrm>
            <a:off x="686834" y="591344"/>
            <a:ext cx="3200400" cy="5585619"/>
          </a:xfrm>
        </p:spPr>
        <p:txBody>
          <a:bodyPr>
            <a:normAutofit/>
          </a:bodyPr>
          <a:lstStyle/>
          <a:p>
            <a:br>
              <a:rPr lang="en-GB" b="1">
                <a:solidFill>
                  <a:srgbClr val="FFFFFF"/>
                </a:solidFill>
              </a:rPr>
            </a:br>
            <a:r>
              <a:rPr lang="en-GB" b="1">
                <a:solidFill>
                  <a:srgbClr val="FFFFFF"/>
                </a:solidFill>
              </a:rPr>
              <a:t>Final Assignment Level 5 only</a:t>
            </a:r>
            <a:br>
              <a:rPr lang="en-GB">
                <a:solidFill>
                  <a:srgbClr val="FFFFFF"/>
                </a:solidFill>
              </a:rPr>
            </a:br>
            <a:r>
              <a:rPr lang="en-GB">
                <a:solidFill>
                  <a:srgbClr val="FFFFFF"/>
                </a:solidFill>
              </a:rPr>
              <a:t> </a:t>
            </a:r>
            <a:br>
              <a:rPr lang="en-GB">
                <a:solidFill>
                  <a:srgbClr val="FFFFFF"/>
                </a:solidFill>
              </a:rPr>
            </a:br>
            <a:endParaRPr lang="en-GB">
              <a:solidFill>
                <a:srgbClr val="FFFFFF"/>
              </a:solidFill>
            </a:endParaRPr>
          </a:p>
        </p:txBody>
      </p:sp>
      <p:sp>
        <p:nvSpPr>
          <p:cNvPr id="25"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AE72699-5D55-4F76-AFFB-B58A301B5CDF}"/>
              </a:ext>
            </a:extLst>
          </p:cNvPr>
          <p:cNvSpPr>
            <a:spLocks noGrp="1"/>
          </p:cNvSpPr>
          <p:nvPr>
            <p:ph idx="1"/>
          </p:nvPr>
        </p:nvSpPr>
        <p:spPr>
          <a:xfrm>
            <a:off x="4447308" y="591344"/>
            <a:ext cx="6906491" cy="5585619"/>
          </a:xfrm>
        </p:spPr>
        <p:txBody>
          <a:bodyPr anchor="ctr">
            <a:normAutofit/>
          </a:bodyPr>
          <a:lstStyle/>
          <a:p>
            <a:pPr marL="0" indent="0">
              <a:buNone/>
            </a:pPr>
            <a:r>
              <a:rPr lang="en-GB" dirty="0"/>
              <a:t>To be completed after studying all three parts of the course and after delivering 10 lessons.</a:t>
            </a:r>
          </a:p>
          <a:p>
            <a:pPr marL="0" indent="0">
              <a:buNone/>
            </a:pPr>
            <a:r>
              <a:rPr lang="en-GB" dirty="0"/>
              <a:t> </a:t>
            </a:r>
          </a:p>
          <a:p>
            <a:pPr marL="0" indent="0">
              <a:buNone/>
            </a:pPr>
            <a:r>
              <a:rPr lang="en-US" dirty="0"/>
              <a:t>1)Submission of 10 annotated and evaluated lesson plans.</a:t>
            </a:r>
            <a:endParaRPr lang="en-GB" dirty="0"/>
          </a:p>
          <a:p>
            <a:pPr marL="0" indent="0">
              <a:buNone/>
            </a:pPr>
            <a:r>
              <a:rPr lang="en-US" dirty="0"/>
              <a:t>(no maximum word count)</a:t>
            </a:r>
            <a:endParaRPr lang="en-GB" dirty="0"/>
          </a:p>
          <a:p>
            <a:pPr marL="0" indent="0">
              <a:buNone/>
            </a:pPr>
            <a:r>
              <a:rPr lang="en-GB" dirty="0"/>
              <a:t>2)Essay:</a:t>
            </a:r>
          </a:p>
          <a:p>
            <a:pPr marL="0" indent="0">
              <a:buNone/>
            </a:pPr>
            <a:r>
              <a:rPr lang="en-US" dirty="0"/>
              <a:t>(Suggested word count 2000 words)</a:t>
            </a:r>
            <a:endParaRPr lang="en-GB" dirty="0"/>
          </a:p>
          <a:p>
            <a:pPr marL="0" indent="0">
              <a:buNone/>
            </a:pPr>
            <a:endParaRPr lang="en-GB" dirty="0"/>
          </a:p>
          <a:p>
            <a:pPr marL="0" indent="0">
              <a:buNone/>
            </a:pPr>
            <a:r>
              <a:rPr lang="en-GB" dirty="0"/>
              <a:t> </a:t>
            </a:r>
          </a:p>
          <a:p>
            <a:endParaRPr lang="en-GB" dirty="0"/>
          </a:p>
        </p:txBody>
      </p:sp>
    </p:spTree>
    <p:extLst>
      <p:ext uri="{BB962C8B-B14F-4D97-AF65-F5344CB8AC3E}">
        <p14:creationId xmlns:p14="http://schemas.microsoft.com/office/powerpoint/2010/main" val="153740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3DB9A-92E5-4F5A-91A2-B212166575FA}"/>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Essay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AB8747B-345B-43B4-B228-E74479F0CCB7}"/>
              </a:ext>
            </a:extLst>
          </p:cNvPr>
          <p:cNvSpPr>
            <a:spLocks noGrp="1"/>
          </p:cNvSpPr>
          <p:nvPr>
            <p:ph idx="1"/>
          </p:nvPr>
        </p:nvSpPr>
        <p:spPr>
          <a:xfrm>
            <a:off x="4447308" y="591344"/>
            <a:ext cx="6906491" cy="5585619"/>
          </a:xfrm>
        </p:spPr>
        <p:txBody>
          <a:bodyPr anchor="ctr">
            <a:normAutofit/>
          </a:bodyPr>
          <a:lstStyle/>
          <a:p>
            <a:pPr marL="0" indent="0">
              <a:buNone/>
            </a:pPr>
            <a:r>
              <a:rPr lang="en-GB" sz="2000" dirty="0"/>
              <a:t>The essay should be critical evaluation of and reflection on the lessons that you have delivered.</a:t>
            </a:r>
          </a:p>
          <a:p>
            <a:pPr marL="0" indent="0">
              <a:buNone/>
            </a:pPr>
            <a:r>
              <a:rPr lang="en-GB" sz="2000" dirty="0"/>
              <a:t>Covering the following:</a:t>
            </a:r>
          </a:p>
          <a:p>
            <a:pPr marL="0" indent="0">
              <a:buNone/>
            </a:pPr>
            <a:r>
              <a:rPr lang="en-GB" sz="2000" dirty="0"/>
              <a:t>The nature of dyscalculia and general maths difficulties, referencing this to current research where appropriate.</a:t>
            </a:r>
          </a:p>
          <a:p>
            <a:pPr marL="0" indent="0">
              <a:buNone/>
            </a:pPr>
            <a:r>
              <a:rPr lang="en-GB" sz="2000" dirty="0"/>
              <a:t>Why you chose the learner that you have worked with and what difficulties in Maths they are displaying.</a:t>
            </a:r>
          </a:p>
          <a:p>
            <a:pPr marL="0" indent="0">
              <a:buNone/>
            </a:pPr>
            <a:r>
              <a:rPr lang="en-GB" sz="2000" dirty="0"/>
              <a:t>The rationale behind your intervention and lesson structure/content.</a:t>
            </a:r>
          </a:p>
          <a:p>
            <a:pPr marL="0" indent="0">
              <a:buNone/>
            </a:pPr>
            <a:r>
              <a:rPr lang="en-GB" sz="2000" dirty="0"/>
              <a:t>Reflection on how successful you feel the intervention has been. Is there anything that you would have changed - what worked well and what didn’t work?</a:t>
            </a:r>
          </a:p>
          <a:p>
            <a:pPr marL="0" indent="0">
              <a:buNone/>
            </a:pPr>
            <a:r>
              <a:rPr lang="en-GB" sz="2000" dirty="0"/>
              <a:t>How has the course impacted on your teaching practice and what will be your next steps on terms of working with learners with maths difficulties and dyscalculia.</a:t>
            </a:r>
          </a:p>
          <a:p>
            <a:pPr marL="0" indent="0">
              <a:buNone/>
            </a:pPr>
            <a:r>
              <a:rPr lang="en-US" sz="2000" dirty="0"/>
              <a:t> </a:t>
            </a:r>
            <a:endParaRPr lang="en-GB" sz="2000" dirty="0"/>
          </a:p>
          <a:p>
            <a:endParaRPr lang="en-GB" sz="2000" dirty="0"/>
          </a:p>
        </p:txBody>
      </p:sp>
    </p:spTree>
    <p:extLst>
      <p:ext uri="{BB962C8B-B14F-4D97-AF65-F5344CB8AC3E}">
        <p14:creationId xmlns:p14="http://schemas.microsoft.com/office/powerpoint/2010/main" val="364902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F789-583F-40CD-8FDE-18A2AA6306F7}"/>
              </a:ext>
            </a:extLst>
          </p:cNvPr>
          <p:cNvSpPr>
            <a:spLocks noGrp="1"/>
          </p:cNvSpPr>
          <p:nvPr>
            <p:ph type="title"/>
          </p:nvPr>
        </p:nvSpPr>
        <p:spPr>
          <a:xfrm>
            <a:off x="648929" y="629266"/>
            <a:ext cx="3505495" cy="1622321"/>
          </a:xfrm>
        </p:spPr>
        <p:txBody>
          <a:bodyPr>
            <a:normAutofit/>
          </a:bodyPr>
          <a:lstStyle/>
          <a:p>
            <a:r>
              <a:rPr lang="en-GB" sz="3700" b="1"/>
              <a:t>Before you go on to Session 2……</a:t>
            </a:r>
          </a:p>
        </p:txBody>
      </p:sp>
      <p:sp>
        <p:nvSpPr>
          <p:cNvPr id="3" name="Content Placeholder 2">
            <a:extLst>
              <a:ext uri="{FF2B5EF4-FFF2-40B4-BE49-F238E27FC236}">
                <a16:creationId xmlns:a16="http://schemas.microsoft.com/office/drawing/2014/main" id="{C65D95AA-72BA-48FE-88D6-DAE52F373B2F}"/>
              </a:ext>
            </a:extLst>
          </p:cNvPr>
          <p:cNvSpPr>
            <a:spLocks noGrp="1"/>
          </p:cNvSpPr>
          <p:nvPr>
            <p:ph idx="1"/>
          </p:nvPr>
        </p:nvSpPr>
        <p:spPr>
          <a:xfrm>
            <a:off x="648931" y="2438400"/>
            <a:ext cx="3505494" cy="3785419"/>
          </a:xfrm>
        </p:spPr>
        <p:txBody>
          <a:bodyPr>
            <a:normAutofit/>
          </a:bodyPr>
          <a:lstStyle/>
          <a:p>
            <a:pPr marL="0" indent="0">
              <a:buNone/>
            </a:pPr>
            <a:r>
              <a:rPr lang="en-GB" sz="3600" dirty="0"/>
              <a:t>Dyscalculia: True or False?</a:t>
            </a:r>
          </a:p>
          <a:p>
            <a:pPr marL="0" indent="0">
              <a:buNone/>
            </a:pPr>
            <a:endParaRPr lang="en-GB" sz="3600" dirty="0"/>
          </a:p>
          <a:p>
            <a:pPr marL="0" indent="0">
              <a:buNone/>
            </a:pPr>
            <a:r>
              <a:rPr lang="en-GB" sz="3600" dirty="0"/>
              <a:t>Try our myth busting Quiz.</a:t>
            </a:r>
          </a:p>
          <a:p>
            <a:pPr marL="0" indent="0">
              <a:buNone/>
            </a:pPr>
            <a:endParaRPr lang="en-GB" sz="2000" dirty="0"/>
          </a:p>
          <a:p>
            <a:pPr marL="0" indent="0">
              <a:buNone/>
            </a:pPr>
            <a:endParaRPr lang="en-GB" sz="2000" dirty="0"/>
          </a:p>
        </p:txBody>
      </p:sp>
      <p:sp>
        <p:nvSpPr>
          <p:cNvPr id="19"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light, drawing&#10;&#10;Description automatically generated">
            <a:extLst>
              <a:ext uri="{FF2B5EF4-FFF2-40B4-BE49-F238E27FC236}">
                <a16:creationId xmlns:a16="http://schemas.microsoft.com/office/drawing/2014/main" id="{B13F2D3B-ED58-4A36-A559-F3E45F124E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78"/>
          <a:stretch/>
        </p:blipFill>
        <p:spPr>
          <a:xfrm>
            <a:off x="5785830" y="807593"/>
            <a:ext cx="5259395" cy="5239568"/>
          </a:xfrm>
          <a:prstGeom prst="rect">
            <a:avLst/>
          </a:prstGeom>
          <a:effectLst/>
        </p:spPr>
      </p:pic>
    </p:spTree>
    <p:extLst>
      <p:ext uri="{BB962C8B-B14F-4D97-AF65-F5344CB8AC3E}">
        <p14:creationId xmlns:p14="http://schemas.microsoft.com/office/powerpoint/2010/main" val="286993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EA43-8C09-4C18-B550-9C92C9795665}"/>
              </a:ext>
            </a:extLst>
          </p:cNvPr>
          <p:cNvSpPr>
            <a:spLocks noGrp="1"/>
          </p:cNvSpPr>
          <p:nvPr>
            <p:ph type="title"/>
          </p:nvPr>
        </p:nvSpPr>
        <p:spPr>
          <a:xfrm>
            <a:off x="8014996" y="642594"/>
            <a:ext cx="3732244" cy="1702952"/>
          </a:xfrm>
        </p:spPr>
        <p:txBody>
          <a:bodyPr>
            <a:normAutofit/>
          </a:bodyPr>
          <a:lstStyle/>
          <a:p>
            <a:r>
              <a:rPr lang="en-GB"/>
              <a:t>Course Leaders</a:t>
            </a:r>
          </a:p>
        </p:txBody>
      </p:sp>
      <p:sp>
        <p:nvSpPr>
          <p:cNvPr id="137" name="Rectangle 136">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141" name="Rectangle 140">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Professor Steve Chin">
            <a:extLst>
              <a:ext uri="{FF2B5EF4-FFF2-40B4-BE49-F238E27FC236}">
                <a16:creationId xmlns:a16="http://schemas.microsoft.com/office/drawing/2014/main" id="{3E189EF7-E9D0-42F3-9109-499753CFEF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8139" y="810881"/>
            <a:ext cx="2945339" cy="2945339"/>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cid:image001.png@01D43878.919BE110">
            <a:extLst>
              <a:ext uri="{FF2B5EF4-FFF2-40B4-BE49-F238E27FC236}">
                <a16:creationId xmlns:a16="http://schemas.microsoft.com/office/drawing/2014/main" id="{AAB3DCD2-DC65-4F28-ABEA-EA254A8D1CD8}"/>
              </a:ext>
            </a:extLst>
          </p:cNvPr>
          <p:cNvPicPr/>
          <p:nvPr/>
        </p:nvPicPr>
        <p:blipFill>
          <a:blip r:embed="rId3" r:link="rId4">
            <a:extLst>
              <a:ext uri="{28A0092B-C50C-407E-A947-70E740481C1C}">
                <a14:useLocalDpi xmlns:a14="http://schemas.microsoft.com/office/drawing/2010/main" val="0"/>
              </a:ext>
            </a:extLst>
          </a:blip>
          <a:stretch>
            <a:fillRect/>
          </a:stretch>
        </p:blipFill>
        <p:spPr bwMode="auto">
          <a:xfrm>
            <a:off x="9071862" y="4753499"/>
            <a:ext cx="1943668" cy="1324040"/>
          </a:xfrm>
          <a:prstGeom prst="rect">
            <a:avLst/>
          </a:prstGeom>
          <a:noFill/>
        </p:spPr>
      </p:pic>
      <p:sp>
        <p:nvSpPr>
          <p:cNvPr id="145" name="Rectangle 144">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5C448E8-291F-491A-950D-888D0765BC59}"/>
              </a:ext>
            </a:extLst>
          </p:cNvPr>
          <p:cNvPicPr>
            <a:picLocks noChangeAspect="1"/>
          </p:cNvPicPr>
          <p:nvPr/>
        </p:nvPicPr>
        <p:blipFill>
          <a:blip r:embed="rId5"/>
          <a:stretch>
            <a:fillRect/>
          </a:stretch>
        </p:blipFill>
        <p:spPr>
          <a:xfrm>
            <a:off x="7953925" y="3094200"/>
            <a:ext cx="4012242" cy="1324040"/>
          </a:xfrm>
          <a:prstGeom prst="rect">
            <a:avLst/>
          </a:prstGeom>
        </p:spPr>
      </p:pic>
      <p:sp>
        <p:nvSpPr>
          <p:cNvPr id="147" name="Rectangle 146">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Judy Hornigold">
            <a:extLst>
              <a:ext uri="{FF2B5EF4-FFF2-40B4-BE49-F238E27FC236}">
                <a16:creationId xmlns:a16="http://schemas.microsoft.com/office/drawing/2014/main" id="{7D43E1EA-3019-4760-9D80-B2E029B44B6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23497" y="3357450"/>
            <a:ext cx="2434338" cy="24343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B9C1F62-0437-4925-A271-58FC178EF546}"/>
              </a:ext>
            </a:extLst>
          </p:cNvPr>
          <p:cNvSpPr>
            <a:spLocks noGrp="1"/>
          </p:cNvSpPr>
          <p:nvPr>
            <p:ph type="ftr" sz="quarter" idx="11"/>
          </p:nvPr>
        </p:nvSpPr>
        <p:spPr>
          <a:xfrm>
            <a:off x="626284" y="6490983"/>
            <a:ext cx="6292420" cy="274320"/>
          </a:xfrm>
        </p:spPr>
        <p:txBody>
          <a:bodyPr>
            <a:normAutofit/>
          </a:bodyPr>
          <a:lstStyle/>
          <a:p>
            <a:pPr algn="l">
              <a:spcAft>
                <a:spcPts val="600"/>
              </a:spcAft>
            </a:pPr>
            <a:r>
              <a:rPr lang="en-GB">
                <a:solidFill>
                  <a:prstClr val="black">
                    <a:alpha val="80000"/>
                  </a:prstClr>
                </a:solidFill>
              </a:rPr>
              <a:t>www.judyhornigold.co.uk</a:t>
            </a:r>
          </a:p>
        </p:txBody>
      </p:sp>
      <p:sp>
        <p:nvSpPr>
          <p:cNvPr id="5" name="Rectangle 4">
            <a:extLst>
              <a:ext uri="{FF2B5EF4-FFF2-40B4-BE49-F238E27FC236}">
                <a16:creationId xmlns:a16="http://schemas.microsoft.com/office/drawing/2014/main" id="{E3DD8373-02F0-4C63-A6B0-116BD0683828}"/>
              </a:ext>
            </a:extLst>
          </p:cNvPr>
          <p:cNvSpPr/>
          <p:nvPr/>
        </p:nvSpPr>
        <p:spPr>
          <a:xfrm>
            <a:off x="745478" y="4574619"/>
            <a:ext cx="2759694" cy="1200329"/>
          </a:xfrm>
          <a:prstGeom prst="rect">
            <a:avLst/>
          </a:prstGeom>
        </p:spPr>
        <p:txBody>
          <a:bodyPr wrap="square">
            <a:spAutoFit/>
          </a:bodyPr>
          <a:lstStyle/>
          <a:p>
            <a:r>
              <a:rPr lang="en-GB" b="1" dirty="0">
                <a:solidFill>
                  <a:schemeClr val="bg1"/>
                </a:solidFill>
              </a:rPr>
              <a:t>Judy Hornigold BSc </a:t>
            </a:r>
            <a:r>
              <a:rPr lang="en-GB" b="1" dirty="0" err="1">
                <a:solidFill>
                  <a:schemeClr val="bg1"/>
                </a:solidFill>
              </a:rPr>
              <a:t>PGCSpE</a:t>
            </a:r>
            <a:r>
              <a:rPr lang="en-GB" b="1" dirty="0">
                <a:solidFill>
                  <a:schemeClr val="bg1"/>
                </a:solidFill>
              </a:rPr>
              <a:t> FHEA AMBDA</a:t>
            </a:r>
            <a:endParaRPr lang="en-GB" dirty="0">
              <a:solidFill>
                <a:schemeClr val="bg1"/>
              </a:solidFill>
            </a:endParaRPr>
          </a:p>
          <a:p>
            <a:r>
              <a:rPr lang="en-GB" b="1" u="sng" dirty="0">
                <a:solidFill>
                  <a:schemeClr val="bg1"/>
                </a:solidFill>
                <a:hlinkClick r:id="rId7">
                  <a:extLst>
                    <a:ext uri="{A12FA001-AC4F-418D-AE19-62706E023703}">
                      <ahyp:hlinkClr xmlns:ahyp="http://schemas.microsoft.com/office/drawing/2018/hyperlinkcolor" val="tx"/>
                    </a:ext>
                  </a:extLst>
                </a:hlinkClick>
              </a:rPr>
              <a:t>judyhornigold.co.uk</a:t>
            </a:r>
            <a:r>
              <a:rPr lang="en-GB" b="1" dirty="0">
                <a:solidFill>
                  <a:schemeClr val="bg1"/>
                </a:solidFill>
              </a:rPr>
              <a:t>  </a:t>
            </a:r>
          </a:p>
          <a:p>
            <a:r>
              <a:rPr lang="en-GB" b="1" u="sng" dirty="0">
                <a:solidFill>
                  <a:schemeClr val="bg1"/>
                </a:solidFill>
              </a:rPr>
              <a:t>judy@judyhornigold.co.uk</a:t>
            </a:r>
            <a:endParaRPr lang="en-GB" dirty="0">
              <a:solidFill>
                <a:schemeClr val="bg1"/>
              </a:solidFill>
            </a:endParaRPr>
          </a:p>
        </p:txBody>
      </p:sp>
      <p:sp>
        <p:nvSpPr>
          <p:cNvPr id="7" name="Rectangle 6">
            <a:extLst>
              <a:ext uri="{FF2B5EF4-FFF2-40B4-BE49-F238E27FC236}">
                <a16:creationId xmlns:a16="http://schemas.microsoft.com/office/drawing/2014/main" id="{ECF90413-AD66-4130-AA03-1369B5E0687D}"/>
              </a:ext>
            </a:extLst>
          </p:cNvPr>
          <p:cNvSpPr/>
          <p:nvPr/>
        </p:nvSpPr>
        <p:spPr>
          <a:xfrm>
            <a:off x="4175575" y="1033523"/>
            <a:ext cx="2638425" cy="1200329"/>
          </a:xfrm>
          <a:prstGeom prst="rect">
            <a:avLst/>
          </a:prstGeom>
        </p:spPr>
        <p:txBody>
          <a:bodyPr wrap="square">
            <a:spAutoFit/>
          </a:bodyPr>
          <a:lstStyle/>
          <a:p>
            <a:r>
              <a:rPr lang="en-GB" b="1" dirty="0">
                <a:solidFill>
                  <a:schemeClr val="bg1"/>
                </a:solidFill>
              </a:rPr>
              <a:t>Prof Steve Chinn </a:t>
            </a:r>
          </a:p>
          <a:p>
            <a:r>
              <a:rPr lang="en-GB" b="1" dirty="0">
                <a:solidFill>
                  <a:schemeClr val="bg1"/>
                </a:solidFill>
              </a:rPr>
              <a:t> PhD  FRSA AMBDA </a:t>
            </a:r>
            <a:endParaRPr lang="en-GB" dirty="0">
              <a:solidFill>
                <a:schemeClr val="bg1"/>
              </a:solidFill>
            </a:endParaRPr>
          </a:p>
          <a:p>
            <a:r>
              <a:rPr lang="en-GB" b="1" u="sng" dirty="0">
                <a:solidFill>
                  <a:schemeClr val="bg1"/>
                </a:solidFill>
                <a:hlinkClick r:id="rId8">
                  <a:extLst>
                    <a:ext uri="{A12FA001-AC4F-418D-AE19-62706E023703}">
                      <ahyp:hlinkClr xmlns:ahyp="http://schemas.microsoft.com/office/drawing/2018/hyperlinkcolor" val="tx"/>
                    </a:ext>
                  </a:extLst>
                </a:hlinkClick>
              </a:rPr>
              <a:t>stevechinn.co.uk</a:t>
            </a:r>
            <a:r>
              <a:rPr lang="en-GB" b="1" dirty="0">
                <a:solidFill>
                  <a:schemeClr val="bg1"/>
                </a:solidFill>
              </a:rPr>
              <a:t>  </a:t>
            </a:r>
          </a:p>
          <a:p>
            <a:r>
              <a:rPr lang="en-GB" b="1" dirty="0">
                <a:solidFill>
                  <a:schemeClr val="bg1"/>
                </a:solidFill>
              </a:rPr>
              <a:t> </a:t>
            </a:r>
            <a:r>
              <a:rPr lang="en-GB" b="1" u="sng" dirty="0">
                <a:solidFill>
                  <a:schemeClr val="bg1"/>
                </a:solidFill>
                <a:hlinkClick r:id="rId9">
                  <a:extLst>
                    <a:ext uri="{A12FA001-AC4F-418D-AE19-62706E023703}">
                      <ahyp:hlinkClr xmlns:ahyp="http://schemas.microsoft.com/office/drawing/2018/hyperlinkcolor" val="tx"/>
                    </a:ext>
                  </a:extLst>
                </a:hlinkClick>
              </a:rPr>
              <a:t>mathsexplained.co.uk</a:t>
            </a:r>
            <a:r>
              <a:rPr lang="en-GB" b="1" dirty="0">
                <a:solidFill>
                  <a:schemeClr val="bg1"/>
                </a:solidFill>
              </a:rPr>
              <a:t> </a:t>
            </a:r>
            <a:endParaRPr lang="en-GB" dirty="0"/>
          </a:p>
        </p:txBody>
      </p:sp>
    </p:spTree>
    <p:extLst>
      <p:ext uri="{BB962C8B-B14F-4D97-AF65-F5344CB8AC3E}">
        <p14:creationId xmlns:p14="http://schemas.microsoft.com/office/powerpoint/2010/main" val="4750625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47B25-AFF6-4411-854E-1EEF12CFAD8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E-learning platform manager</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At Microsoft, our Mission is to empower every person and every ...">
            <a:extLst>
              <a:ext uri="{FF2B5EF4-FFF2-40B4-BE49-F238E27FC236}">
                <a16:creationId xmlns:a16="http://schemas.microsoft.com/office/drawing/2014/main" id="{84963D27-276C-43A7-9C0F-5B371B1295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567" y="2864179"/>
            <a:ext cx="5455917" cy="3122915"/>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2248485-A86C-4066-BD0F-A7987095016A}"/>
              </a:ext>
            </a:extLst>
          </p:cNvPr>
          <p:cNvPicPr>
            <a:picLocks noGrp="1" noChangeAspect="1"/>
          </p:cNvPicPr>
          <p:nvPr>
            <p:ph idx="1"/>
          </p:nvPr>
        </p:nvPicPr>
        <p:blipFill>
          <a:blip r:embed="rId3"/>
          <a:stretch>
            <a:fillRect/>
          </a:stretch>
        </p:blipFill>
        <p:spPr>
          <a:xfrm>
            <a:off x="6445073" y="3219592"/>
            <a:ext cx="5455917" cy="2412089"/>
          </a:xfrm>
          <a:prstGeom prst="rect">
            <a:avLst/>
          </a:prstGeom>
        </p:spPr>
      </p:pic>
      <p:sp>
        <p:nvSpPr>
          <p:cNvPr id="5" name="TextBox 4">
            <a:extLst>
              <a:ext uri="{FF2B5EF4-FFF2-40B4-BE49-F238E27FC236}">
                <a16:creationId xmlns:a16="http://schemas.microsoft.com/office/drawing/2014/main" id="{980DA737-AD5D-452A-BAF3-B0A564F4F5A4}"/>
              </a:ext>
            </a:extLst>
          </p:cNvPr>
          <p:cNvSpPr txBox="1"/>
          <p:nvPr/>
        </p:nvSpPr>
        <p:spPr>
          <a:xfrm>
            <a:off x="1804778" y="5987094"/>
            <a:ext cx="3982706" cy="707886"/>
          </a:xfrm>
          <a:prstGeom prst="rect">
            <a:avLst/>
          </a:prstGeom>
          <a:noFill/>
        </p:spPr>
        <p:txBody>
          <a:bodyPr wrap="square" rtlCol="0">
            <a:spAutoFit/>
          </a:bodyPr>
          <a:lstStyle/>
          <a:p>
            <a:r>
              <a:rPr lang="en-GB" sz="4000" dirty="0"/>
              <a:t>Arran Smith</a:t>
            </a:r>
          </a:p>
        </p:txBody>
      </p:sp>
    </p:spTree>
    <p:extLst>
      <p:ext uri="{BB962C8B-B14F-4D97-AF65-F5344CB8AC3E}">
        <p14:creationId xmlns:p14="http://schemas.microsoft.com/office/powerpoint/2010/main" val="7306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C498D-B2A0-483F-89AC-D64BCAD4848B}"/>
              </a:ext>
            </a:extLst>
          </p:cNvPr>
          <p:cNvSpPr>
            <a:spLocks noGrp="1"/>
          </p:cNvSpPr>
          <p:nvPr>
            <p:ph type="title"/>
          </p:nvPr>
        </p:nvSpPr>
        <p:spPr>
          <a:xfrm>
            <a:off x="686834" y="1153572"/>
            <a:ext cx="3200400" cy="4461163"/>
          </a:xfrm>
        </p:spPr>
        <p:txBody>
          <a:bodyPr>
            <a:normAutofit/>
          </a:bodyPr>
          <a:lstStyle/>
          <a:p>
            <a:r>
              <a:rPr lang="en-GB">
                <a:solidFill>
                  <a:srgbClr val="FFFFFF"/>
                </a:solidFill>
              </a:rPr>
              <a:t>Welcome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95091F-55A7-4596-8B09-40AD0407544F}"/>
              </a:ext>
            </a:extLst>
          </p:cNvPr>
          <p:cNvSpPr>
            <a:spLocks noGrp="1"/>
          </p:cNvSpPr>
          <p:nvPr>
            <p:ph idx="1"/>
          </p:nvPr>
        </p:nvSpPr>
        <p:spPr>
          <a:xfrm>
            <a:off x="4447308" y="591344"/>
            <a:ext cx="6906491" cy="5585619"/>
          </a:xfrm>
        </p:spPr>
        <p:txBody>
          <a:bodyPr anchor="ctr">
            <a:normAutofit/>
          </a:bodyPr>
          <a:lstStyle/>
          <a:p>
            <a:pPr marL="0" indent="0">
              <a:buNone/>
            </a:pPr>
            <a:r>
              <a:rPr lang="en-GB" dirty="0"/>
              <a:t>Thank you for enrolling on this course. </a:t>
            </a:r>
          </a:p>
          <a:p>
            <a:r>
              <a:rPr lang="en-GB" dirty="0"/>
              <a:t>Our aim for the course is to make it as personal and as practical as possible, enabling you to feel confident in identifying learners with maths difficulties and dyscalculia.</a:t>
            </a:r>
          </a:p>
          <a:p>
            <a:r>
              <a:rPr lang="en-GB" dirty="0"/>
              <a:t>On successful completion of the Level 5 course, you will be an accredited specialist teacher in maths difficulties and dyscalculia.</a:t>
            </a:r>
          </a:p>
          <a:p>
            <a:r>
              <a:rPr lang="en-GB" dirty="0"/>
              <a:t>Please note that this course does not enable you to diagnose dyscalculia unless you already have Level 7 or equivalent qualifications in diagnosing dyslexia.</a:t>
            </a:r>
          </a:p>
        </p:txBody>
      </p:sp>
    </p:spTree>
    <p:extLst>
      <p:ext uri="{BB962C8B-B14F-4D97-AF65-F5344CB8AC3E}">
        <p14:creationId xmlns:p14="http://schemas.microsoft.com/office/powerpoint/2010/main" val="48545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B47F4-604A-41A0-A8A0-19E238BBF438}"/>
              </a:ext>
            </a:extLst>
          </p:cNvPr>
          <p:cNvSpPr>
            <a:spLocks noGrp="1"/>
          </p:cNvSpPr>
          <p:nvPr>
            <p:ph type="title"/>
          </p:nvPr>
        </p:nvSpPr>
        <p:spPr>
          <a:xfrm>
            <a:off x="686834" y="1153572"/>
            <a:ext cx="3200400" cy="4461163"/>
          </a:xfrm>
        </p:spPr>
        <p:txBody>
          <a:bodyPr>
            <a:normAutofit/>
          </a:bodyPr>
          <a:lstStyle/>
          <a:p>
            <a:r>
              <a:rPr lang="en-GB">
                <a:solidFill>
                  <a:srgbClr val="FFFFFF"/>
                </a:solidFill>
              </a:rPr>
              <a:t>Course Delivery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85729B-E874-4C27-B2D8-A9AA601642F9}"/>
              </a:ext>
            </a:extLst>
          </p:cNvPr>
          <p:cNvSpPr>
            <a:spLocks noGrp="1"/>
          </p:cNvSpPr>
          <p:nvPr>
            <p:ph idx="1"/>
          </p:nvPr>
        </p:nvSpPr>
        <p:spPr>
          <a:xfrm>
            <a:off x="4447308" y="591344"/>
            <a:ext cx="6906491" cy="5585619"/>
          </a:xfrm>
        </p:spPr>
        <p:txBody>
          <a:bodyPr anchor="ctr">
            <a:normAutofit/>
          </a:bodyPr>
          <a:lstStyle/>
          <a:p>
            <a:pPr marL="0" indent="0">
              <a:buNone/>
            </a:pPr>
            <a:r>
              <a:rPr lang="en-GB" dirty="0"/>
              <a:t>This is an online course.</a:t>
            </a:r>
          </a:p>
          <a:p>
            <a:r>
              <a:rPr lang="en-GB" dirty="0"/>
              <a:t>Sessions will be recorded by either Judy or Steve and will be accessible at any time by course participants.</a:t>
            </a:r>
          </a:p>
          <a:p>
            <a:r>
              <a:rPr lang="en-GB" dirty="0"/>
              <a:t>Tutor support will be available from Judy.</a:t>
            </a:r>
          </a:p>
          <a:p>
            <a:r>
              <a:rPr lang="en-GB" dirty="0"/>
              <a:t>Every month there will be a live support session via Zoom.</a:t>
            </a:r>
          </a:p>
          <a:p>
            <a:r>
              <a:rPr lang="en-GB" dirty="0"/>
              <a:t>Progress will be monitored and assessed via a series of practicum assignments.</a:t>
            </a:r>
          </a:p>
        </p:txBody>
      </p:sp>
      <p:sp>
        <p:nvSpPr>
          <p:cNvPr id="4" name="Footer Placeholder 3">
            <a:extLst>
              <a:ext uri="{FF2B5EF4-FFF2-40B4-BE49-F238E27FC236}">
                <a16:creationId xmlns:a16="http://schemas.microsoft.com/office/drawing/2014/main" id="{9DB766ED-71BC-4BEE-B730-D748424472EF}"/>
              </a:ext>
            </a:extLst>
          </p:cNvPr>
          <p:cNvSpPr>
            <a:spLocks noGrp="1"/>
          </p:cNvSpPr>
          <p:nvPr>
            <p:ph type="ftr" sz="quarter" idx="11"/>
          </p:nvPr>
        </p:nvSpPr>
        <p:spPr>
          <a:xfrm>
            <a:off x="4038600" y="6356350"/>
            <a:ext cx="5251174" cy="365125"/>
          </a:xfrm>
        </p:spPr>
        <p:txBody>
          <a:bodyPr>
            <a:normAutofit/>
          </a:bodyPr>
          <a:lstStyle/>
          <a:p>
            <a:pPr>
              <a:spcAft>
                <a:spcPts val="600"/>
              </a:spcAft>
            </a:pPr>
            <a:r>
              <a:rPr lang="en-GB"/>
              <a:t>www.judyhornigold.co.uk</a:t>
            </a:r>
          </a:p>
        </p:txBody>
      </p:sp>
    </p:spTree>
    <p:extLst>
      <p:ext uri="{BB962C8B-B14F-4D97-AF65-F5344CB8AC3E}">
        <p14:creationId xmlns:p14="http://schemas.microsoft.com/office/powerpoint/2010/main" val="128567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AC12-C870-4BAA-8FA3-DB80B71CF3BE}"/>
              </a:ext>
            </a:extLst>
          </p:cNvPr>
          <p:cNvSpPr>
            <a:spLocks noGrp="1"/>
          </p:cNvSpPr>
          <p:nvPr>
            <p:ph type="title"/>
          </p:nvPr>
        </p:nvSpPr>
        <p:spPr>
          <a:xfrm>
            <a:off x="838201" y="365125"/>
            <a:ext cx="5393360" cy="1325563"/>
          </a:xfrm>
        </p:spPr>
        <p:txBody>
          <a:bodyPr>
            <a:normAutofit/>
          </a:bodyPr>
          <a:lstStyle/>
          <a:p>
            <a:r>
              <a:rPr lang="en-GB"/>
              <a:t>Other course features</a:t>
            </a:r>
          </a:p>
        </p:txBody>
      </p:sp>
      <p:sp>
        <p:nvSpPr>
          <p:cNvPr id="22" name="Freeform: Shape 2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98458AE-1A64-4737-AEE9-9416C0F2D087}"/>
              </a:ext>
            </a:extLst>
          </p:cNvPr>
          <p:cNvSpPr>
            <a:spLocks noGrp="1"/>
          </p:cNvSpPr>
          <p:nvPr>
            <p:ph idx="1"/>
          </p:nvPr>
        </p:nvSpPr>
        <p:spPr>
          <a:xfrm>
            <a:off x="838200" y="1825625"/>
            <a:ext cx="5393361" cy="4351338"/>
          </a:xfrm>
        </p:spPr>
        <p:txBody>
          <a:bodyPr>
            <a:normAutofit/>
          </a:bodyPr>
          <a:lstStyle/>
          <a:p>
            <a:r>
              <a:rPr lang="en-GB" sz="2600" dirty="0"/>
              <a:t>Guest speakers</a:t>
            </a:r>
          </a:p>
          <a:p>
            <a:endParaRPr lang="en-GB" sz="2600" dirty="0"/>
          </a:p>
          <a:p>
            <a:r>
              <a:rPr lang="en-GB" sz="2600" dirty="0"/>
              <a:t>Monthly prize draw</a:t>
            </a:r>
          </a:p>
          <a:p>
            <a:endParaRPr lang="en-GB" sz="2600" dirty="0"/>
          </a:p>
          <a:p>
            <a:r>
              <a:rPr lang="en-GB" sz="2600" dirty="0"/>
              <a:t>Online forum</a:t>
            </a:r>
          </a:p>
          <a:p>
            <a:endParaRPr lang="en-GB" sz="2600" dirty="0"/>
          </a:p>
          <a:p>
            <a:r>
              <a:rPr lang="en-GB" sz="2600" dirty="0"/>
              <a:t>Weekly discussion point</a:t>
            </a:r>
          </a:p>
          <a:p>
            <a:endParaRPr lang="en-GB" sz="2600" dirty="0"/>
          </a:p>
          <a:p>
            <a:r>
              <a:rPr lang="en-GB" sz="2600"/>
              <a:t>Newsletter</a:t>
            </a:r>
            <a:endParaRPr lang="en-GB" sz="2600" dirty="0"/>
          </a:p>
          <a:p>
            <a:endParaRPr lang="en-GB" sz="2600" dirty="0"/>
          </a:p>
          <a:p>
            <a:endParaRPr lang="en-GB" sz="2600" dirty="0"/>
          </a:p>
        </p:txBody>
      </p:sp>
      <p:sp>
        <p:nvSpPr>
          <p:cNvPr id="24" name="Oval 23">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5" name="Picture 4" descr="A picture containing table&#10;&#10;Description automatically generated">
            <a:extLst>
              <a:ext uri="{FF2B5EF4-FFF2-40B4-BE49-F238E27FC236}">
                <a16:creationId xmlns:a16="http://schemas.microsoft.com/office/drawing/2014/main" id="{BECF2D73-1D72-4E2E-BEE0-3558132010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6774" y="2392776"/>
            <a:ext cx="2297755"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4" name="Picture 13" descr="A close up of a sign&#10;&#10;Description automatically generated">
            <a:extLst>
              <a:ext uri="{FF2B5EF4-FFF2-40B4-BE49-F238E27FC236}">
                <a16:creationId xmlns:a16="http://schemas.microsoft.com/office/drawing/2014/main" id="{2B8F1038-0A20-4473-BDCB-1CD5F2CAEE6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08504" y="777421"/>
            <a:ext cx="2533422" cy="209640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Picture 8" descr="A close up of a sign&#10;&#10;Description automatically generated">
            <a:extLst>
              <a:ext uri="{FF2B5EF4-FFF2-40B4-BE49-F238E27FC236}">
                <a16:creationId xmlns:a16="http://schemas.microsoft.com/office/drawing/2014/main" id="{C429A909-3C5A-4A70-A1D2-8703D17E7B0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08503" y="3889665"/>
            <a:ext cx="2533423" cy="2077976"/>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28" name="Arc 27">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92603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07161-EFD9-4FCB-9F1D-A9E27BAB18C0}"/>
              </a:ext>
            </a:extLst>
          </p:cNvPr>
          <p:cNvSpPr>
            <a:spLocks noGrp="1"/>
          </p:cNvSpPr>
          <p:nvPr>
            <p:ph type="title"/>
          </p:nvPr>
        </p:nvSpPr>
        <p:spPr>
          <a:xfrm>
            <a:off x="686834" y="1153572"/>
            <a:ext cx="3200400" cy="4461163"/>
          </a:xfrm>
        </p:spPr>
        <p:txBody>
          <a:bodyPr>
            <a:normAutofit/>
          </a:bodyPr>
          <a:lstStyle/>
          <a:p>
            <a:r>
              <a:rPr lang="en-GB">
                <a:solidFill>
                  <a:srgbClr val="FFFFFF"/>
                </a:solidFill>
              </a:rPr>
              <a:t>Course Objectives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322E37-A783-4DA0-A949-61CFF942CAB3}"/>
              </a:ext>
            </a:extLst>
          </p:cNvPr>
          <p:cNvSpPr>
            <a:spLocks noGrp="1"/>
          </p:cNvSpPr>
          <p:nvPr>
            <p:ph idx="1"/>
          </p:nvPr>
        </p:nvSpPr>
        <p:spPr>
          <a:xfrm>
            <a:off x="4447308" y="591344"/>
            <a:ext cx="6906491" cy="5585619"/>
          </a:xfrm>
        </p:spPr>
        <p:txBody>
          <a:bodyPr anchor="ctr">
            <a:normAutofit/>
          </a:bodyPr>
          <a:lstStyle/>
          <a:p>
            <a:pPr marL="0" indent="0" fontAlgn="base">
              <a:buNone/>
            </a:pPr>
            <a:endParaRPr lang="en-GB" sz="2400" dirty="0"/>
          </a:p>
          <a:p>
            <a:pPr lvl="0" fontAlgn="base"/>
            <a:r>
              <a:rPr lang="en-GB" sz="2400" dirty="0"/>
              <a:t>Identify, assess and diagnose maths learning difficulties and dyscalculia </a:t>
            </a:r>
          </a:p>
          <a:p>
            <a:pPr lvl="0" fontAlgn="base"/>
            <a:endParaRPr lang="en-GB" sz="2400" dirty="0"/>
          </a:p>
          <a:p>
            <a:pPr lvl="0" fontAlgn="base"/>
            <a:r>
              <a:rPr lang="en-GB" sz="2400" dirty="0"/>
              <a:t>Know how to implement effective differentiation to lessons for SEN students </a:t>
            </a:r>
          </a:p>
          <a:p>
            <a:pPr marL="0" lvl="0" indent="0" fontAlgn="base">
              <a:buNone/>
            </a:pPr>
            <a:endParaRPr lang="en-GB" sz="2400" dirty="0"/>
          </a:p>
          <a:p>
            <a:pPr lvl="0" fontAlgn="base"/>
            <a:r>
              <a:rPr lang="en-GB" sz="2400" dirty="0"/>
              <a:t>Understand why there is a need to set an appropriate classroom ethos and how this may be achieved </a:t>
            </a:r>
          </a:p>
          <a:p>
            <a:pPr lvl="0" fontAlgn="base"/>
            <a:endParaRPr lang="en-GB" sz="2400" dirty="0"/>
          </a:p>
          <a:p>
            <a:pPr lvl="0" fontAlgn="base"/>
            <a:r>
              <a:rPr lang="en-GB" sz="2400" dirty="0"/>
              <a:t>Set up a resource base to aid teaching students with maths difficulties </a:t>
            </a:r>
          </a:p>
          <a:p>
            <a:pPr marL="0" indent="0">
              <a:buNone/>
            </a:pPr>
            <a:endParaRPr lang="en-GB" sz="2400" dirty="0"/>
          </a:p>
          <a:p>
            <a:endParaRPr lang="en-GB" sz="2400" dirty="0"/>
          </a:p>
        </p:txBody>
      </p:sp>
      <p:sp>
        <p:nvSpPr>
          <p:cNvPr id="4" name="Footer Placeholder 3">
            <a:extLst>
              <a:ext uri="{FF2B5EF4-FFF2-40B4-BE49-F238E27FC236}">
                <a16:creationId xmlns:a16="http://schemas.microsoft.com/office/drawing/2014/main" id="{62E0E162-29C6-46A3-B611-F39B7F863046}"/>
              </a:ext>
            </a:extLst>
          </p:cNvPr>
          <p:cNvSpPr>
            <a:spLocks noGrp="1"/>
          </p:cNvSpPr>
          <p:nvPr>
            <p:ph type="ftr" sz="quarter" idx="11"/>
          </p:nvPr>
        </p:nvSpPr>
        <p:spPr>
          <a:xfrm>
            <a:off x="4038600" y="6356350"/>
            <a:ext cx="5251174" cy="365125"/>
          </a:xfrm>
        </p:spPr>
        <p:txBody>
          <a:bodyPr>
            <a:normAutofit/>
          </a:bodyPr>
          <a:lstStyle/>
          <a:p>
            <a:pPr>
              <a:spcAft>
                <a:spcPts val="600"/>
              </a:spcAft>
            </a:pPr>
            <a:r>
              <a:rPr lang="en-GB"/>
              <a:t>www.judyhornigold.co.uk</a:t>
            </a:r>
          </a:p>
        </p:txBody>
      </p:sp>
    </p:spTree>
    <p:extLst>
      <p:ext uri="{BB962C8B-B14F-4D97-AF65-F5344CB8AC3E}">
        <p14:creationId xmlns:p14="http://schemas.microsoft.com/office/powerpoint/2010/main" val="230054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07161-EFD9-4FCB-9F1D-A9E27BAB18C0}"/>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Session Overview – Part 1- </a:t>
            </a:r>
            <a:br>
              <a:rPr lang="en-GB" dirty="0">
                <a:solidFill>
                  <a:srgbClr val="FFFFFF"/>
                </a:solidFill>
              </a:rPr>
            </a:br>
            <a:r>
              <a:rPr lang="en-GB" dirty="0">
                <a:solidFill>
                  <a:srgbClr val="FFFFFF"/>
                </a:solidFill>
              </a:rPr>
              <a:t>3 sessions</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322E37-A783-4DA0-A949-61CFF942CAB3}"/>
              </a:ext>
            </a:extLst>
          </p:cNvPr>
          <p:cNvSpPr>
            <a:spLocks noGrp="1"/>
          </p:cNvSpPr>
          <p:nvPr>
            <p:ph idx="1"/>
          </p:nvPr>
        </p:nvSpPr>
        <p:spPr>
          <a:xfrm>
            <a:off x="4447308" y="591344"/>
            <a:ext cx="6906491" cy="5585619"/>
          </a:xfrm>
        </p:spPr>
        <p:txBody>
          <a:bodyPr anchor="ctr">
            <a:normAutofit/>
          </a:bodyPr>
          <a:lstStyle/>
          <a:p>
            <a:pPr marL="0" indent="0" fontAlgn="base">
              <a:buNone/>
            </a:pPr>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62E0E162-29C6-46A3-B611-F39B7F863046}"/>
              </a:ext>
            </a:extLst>
          </p:cNvPr>
          <p:cNvSpPr>
            <a:spLocks noGrp="1"/>
          </p:cNvSpPr>
          <p:nvPr>
            <p:ph type="ftr" sz="quarter" idx="11"/>
          </p:nvPr>
        </p:nvSpPr>
        <p:spPr>
          <a:xfrm>
            <a:off x="4038600" y="6356350"/>
            <a:ext cx="5251174" cy="365125"/>
          </a:xfrm>
        </p:spPr>
        <p:txBody>
          <a:bodyPr>
            <a:normAutofit/>
          </a:bodyPr>
          <a:lstStyle/>
          <a:p>
            <a:pPr>
              <a:spcAft>
                <a:spcPts val="600"/>
              </a:spcAft>
            </a:pPr>
            <a:r>
              <a:rPr lang="en-GB"/>
              <a:t>www.judyhornigold.co.uk</a:t>
            </a:r>
          </a:p>
        </p:txBody>
      </p:sp>
      <p:sp>
        <p:nvSpPr>
          <p:cNvPr id="7" name="Rectangle 6">
            <a:extLst>
              <a:ext uri="{FF2B5EF4-FFF2-40B4-BE49-F238E27FC236}">
                <a16:creationId xmlns:a16="http://schemas.microsoft.com/office/drawing/2014/main" id="{24E294BB-344F-47CA-9E5F-CD4BCF93F596}"/>
              </a:ext>
            </a:extLst>
          </p:cNvPr>
          <p:cNvSpPr/>
          <p:nvPr/>
        </p:nvSpPr>
        <p:spPr>
          <a:xfrm>
            <a:off x="5048540" y="1696175"/>
            <a:ext cx="6096000" cy="3046988"/>
          </a:xfrm>
          <a:prstGeom prst="rect">
            <a:avLst/>
          </a:prstGeom>
        </p:spPr>
        <p:txBody>
          <a:bodyPr>
            <a:spAutoFit/>
          </a:bodyPr>
          <a:lstStyle/>
          <a:p>
            <a:r>
              <a:rPr lang="en-GB" sz="2400" u="sng" dirty="0"/>
              <a:t>Session 1    </a:t>
            </a:r>
            <a:endParaRPr lang="en-GB" sz="2400" dirty="0"/>
          </a:p>
          <a:p>
            <a:r>
              <a:rPr lang="en-GB" sz="2400" dirty="0"/>
              <a:t>Introduction to the course</a:t>
            </a:r>
          </a:p>
          <a:p>
            <a:endParaRPr lang="en-GB" sz="2400" u="sng" dirty="0"/>
          </a:p>
          <a:p>
            <a:r>
              <a:rPr lang="en-GB" sz="2400" u="sng" dirty="0"/>
              <a:t>Session 2 (presented by Judy)</a:t>
            </a:r>
            <a:endParaRPr lang="en-GB" sz="2400" dirty="0"/>
          </a:p>
          <a:p>
            <a:r>
              <a:rPr lang="en-US" sz="2400" dirty="0"/>
              <a:t>Mathematical Learning Difficulties and dyscalculia.</a:t>
            </a:r>
            <a:endParaRPr lang="en-GB" sz="2400" dirty="0"/>
          </a:p>
          <a:p>
            <a:r>
              <a:rPr lang="en-US" sz="2400" dirty="0"/>
              <a:t>The learning spectrum.</a:t>
            </a:r>
            <a:endParaRPr lang="en-GB" sz="2400" dirty="0"/>
          </a:p>
          <a:p>
            <a:r>
              <a:rPr lang="en-US" sz="2400" dirty="0"/>
              <a:t>Definitions and descriptions. </a:t>
            </a:r>
          </a:p>
        </p:txBody>
      </p:sp>
    </p:spTree>
    <p:extLst>
      <p:ext uri="{BB962C8B-B14F-4D97-AF65-F5344CB8AC3E}">
        <p14:creationId xmlns:p14="http://schemas.microsoft.com/office/powerpoint/2010/main" val="296625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1217</Words>
  <Application>Microsoft Office PowerPoint</Application>
  <PresentationFormat>Widescreen</PresentationFormat>
  <Paragraphs>181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Session 1</vt:lpstr>
      <vt:lpstr>Course Leaders</vt:lpstr>
      <vt:lpstr>E-learning platform manager</vt:lpstr>
      <vt:lpstr>Welcome</vt:lpstr>
      <vt:lpstr>Course Delivery</vt:lpstr>
      <vt:lpstr>Other course features</vt:lpstr>
      <vt:lpstr>Course Objectives</vt:lpstr>
      <vt:lpstr>Session Overview – Part 1-  3 sessions</vt:lpstr>
      <vt:lpstr>Session Overview – Part 1- 3 sessions</vt:lpstr>
      <vt:lpstr>Session Overview- Part 2-  7 sessions </vt:lpstr>
      <vt:lpstr>PowerPoint Presentation</vt:lpstr>
      <vt:lpstr>PowerPoint Presentation</vt:lpstr>
      <vt:lpstr>Session Overview- Part 3 – 3 sessions</vt:lpstr>
      <vt:lpstr>Session Overview- Part 3 – 3 sessions</vt:lpstr>
      <vt:lpstr>Practicum for Level 5 </vt:lpstr>
      <vt:lpstr>Practicum Activity 1 </vt:lpstr>
      <vt:lpstr>Practicum Activity 2 </vt:lpstr>
      <vt:lpstr>Practicum Activity 3 </vt:lpstr>
      <vt:lpstr>Practicum Activity 4 </vt:lpstr>
      <vt:lpstr>Practicum Activity 5:Level 5 only </vt:lpstr>
      <vt:lpstr> Final Assignment Level 5 only   </vt:lpstr>
      <vt:lpstr>Essay</vt:lpstr>
      <vt:lpstr>Before you go on to Session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Hornigold</dc:creator>
  <cp:lastModifiedBy>Judy Hornigold</cp:lastModifiedBy>
  <cp:revision>6</cp:revision>
  <dcterms:created xsi:type="dcterms:W3CDTF">2020-06-14T09:56:49Z</dcterms:created>
  <dcterms:modified xsi:type="dcterms:W3CDTF">2020-06-23T06:57:46Z</dcterms:modified>
</cp:coreProperties>
</file>